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 id="263" r:id="rId9"/>
    <p:sldId id="264" r:id="rId1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73" d="100"/>
          <a:sy n="73" d="100"/>
        </p:scale>
        <p:origin x="4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12820DDD-C286-4D55-AF18-30DE2016E36C}" type="datetimeFigureOut">
              <a:rPr lang="de-DE" smtClean="0"/>
              <a:t>16.11.2022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63F77D2-BE68-4F6F-911F-F5D9425CFB5F}" type="slidenum">
              <a:rPr lang="de-DE" smtClean="0"/>
              <a:t>‹Nr.›</a:t>
            </a:fld>
            <a:endParaRPr lang="de-DE"/>
          </a:p>
        </p:txBody>
      </p:sp>
    </p:spTree>
    <p:extLst>
      <p:ext uri="{BB962C8B-B14F-4D97-AF65-F5344CB8AC3E}">
        <p14:creationId xmlns:p14="http://schemas.microsoft.com/office/powerpoint/2010/main" val="49225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2820DDD-C286-4D55-AF18-30DE2016E36C}" type="datetimeFigureOut">
              <a:rPr lang="de-DE" smtClean="0"/>
              <a:t>16.11.2022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63F77D2-BE68-4F6F-911F-F5D9425CFB5F}" type="slidenum">
              <a:rPr lang="de-DE" smtClean="0"/>
              <a:t>‹Nr.›</a:t>
            </a:fld>
            <a:endParaRPr lang="de-DE"/>
          </a:p>
        </p:txBody>
      </p:sp>
    </p:spTree>
    <p:extLst>
      <p:ext uri="{BB962C8B-B14F-4D97-AF65-F5344CB8AC3E}">
        <p14:creationId xmlns:p14="http://schemas.microsoft.com/office/powerpoint/2010/main" val="3638771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2820DDD-C286-4D55-AF18-30DE2016E36C}" type="datetimeFigureOut">
              <a:rPr lang="de-DE" smtClean="0"/>
              <a:t>16.11.2022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63F77D2-BE68-4F6F-911F-F5D9425CFB5F}" type="slidenum">
              <a:rPr lang="de-DE" smtClean="0"/>
              <a:t>‹Nr.›</a:t>
            </a:fld>
            <a:endParaRPr lang="de-DE"/>
          </a:p>
        </p:txBody>
      </p:sp>
    </p:spTree>
    <p:extLst>
      <p:ext uri="{BB962C8B-B14F-4D97-AF65-F5344CB8AC3E}">
        <p14:creationId xmlns:p14="http://schemas.microsoft.com/office/powerpoint/2010/main" val="3806685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12820DDD-C286-4D55-AF18-30DE2016E36C}" type="datetimeFigureOut">
              <a:rPr lang="de-DE" smtClean="0"/>
              <a:t>16.11.2022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63F77D2-BE68-4F6F-911F-F5D9425CFB5F}" type="slidenum">
              <a:rPr lang="de-DE" smtClean="0"/>
              <a:t>‹Nr.›</a:t>
            </a:fld>
            <a:endParaRPr lang="de-DE"/>
          </a:p>
        </p:txBody>
      </p:sp>
    </p:spTree>
    <p:extLst>
      <p:ext uri="{BB962C8B-B14F-4D97-AF65-F5344CB8AC3E}">
        <p14:creationId xmlns:p14="http://schemas.microsoft.com/office/powerpoint/2010/main" val="43575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12820DDD-C286-4D55-AF18-30DE2016E36C}" type="datetimeFigureOut">
              <a:rPr lang="de-DE" smtClean="0"/>
              <a:t>16.11.2022</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E63F77D2-BE68-4F6F-911F-F5D9425CFB5F}" type="slidenum">
              <a:rPr lang="de-DE" smtClean="0"/>
              <a:t>‹Nr.›</a:t>
            </a:fld>
            <a:endParaRPr lang="de-DE"/>
          </a:p>
        </p:txBody>
      </p:sp>
    </p:spTree>
    <p:extLst>
      <p:ext uri="{BB962C8B-B14F-4D97-AF65-F5344CB8AC3E}">
        <p14:creationId xmlns:p14="http://schemas.microsoft.com/office/powerpoint/2010/main" val="347599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12820DDD-C286-4D55-AF18-30DE2016E36C}" type="datetimeFigureOut">
              <a:rPr lang="de-DE" smtClean="0"/>
              <a:t>16.11.2022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63F77D2-BE68-4F6F-911F-F5D9425CFB5F}" type="slidenum">
              <a:rPr lang="de-DE" smtClean="0"/>
              <a:t>‹Nr.›</a:t>
            </a:fld>
            <a:endParaRPr lang="de-DE"/>
          </a:p>
        </p:txBody>
      </p:sp>
    </p:spTree>
    <p:extLst>
      <p:ext uri="{BB962C8B-B14F-4D97-AF65-F5344CB8AC3E}">
        <p14:creationId xmlns:p14="http://schemas.microsoft.com/office/powerpoint/2010/main" val="295009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12820DDD-C286-4D55-AF18-30DE2016E36C}" type="datetimeFigureOut">
              <a:rPr lang="de-DE" smtClean="0"/>
              <a:t>16.11.2022</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E63F77D2-BE68-4F6F-911F-F5D9425CFB5F}" type="slidenum">
              <a:rPr lang="de-DE" smtClean="0"/>
              <a:t>‹Nr.›</a:t>
            </a:fld>
            <a:endParaRPr lang="de-DE"/>
          </a:p>
        </p:txBody>
      </p:sp>
    </p:spTree>
    <p:extLst>
      <p:ext uri="{BB962C8B-B14F-4D97-AF65-F5344CB8AC3E}">
        <p14:creationId xmlns:p14="http://schemas.microsoft.com/office/powerpoint/2010/main" val="1611747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12820DDD-C286-4D55-AF18-30DE2016E36C}" type="datetimeFigureOut">
              <a:rPr lang="de-DE" smtClean="0"/>
              <a:t>16.11.2022</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E63F77D2-BE68-4F6F-911F-F5D9425CFB5F}" type="slidenum">
              <a:rPr lang="de-DE" smtClean="0"/>
              <a:t>‹Nr.›</a:t>
            </a:fld>
            <a:endParaRPr lang="de-DE"/>
          </a:p>
        </p:txBody>
      </p:sp>
    </p:spTree>
    <p:extLst>
      <p:ext uri="{BB962C8B-B14F-4D97-AF65-F5344CB8AC3E}">
        <p14:creationId xmlns:p14="http://schemas.microsoft.com/office/powerpoint/2010/main" val="4130789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12820DDD-C286-4D55-AF18-30DE2016E36C}" type="datetimeFigureOut">
              <a:rPr lang="de-DE" smtClean="0"/>
              <a:t>16.11.2022</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E63F77D2-BE68-4F6F-911F-F5D9425CFB5F}" type="slidenum">
              <a:rPr lang="de-DE" smtClean="0"/>
              <a:t>‹Nr.›</a:t>
            </a:fld>
            <a:endParaRPr lang="de-DE"/>
          </a:p>
        </p:txBody>
      </p:sp>
    </p:spTree>
    <p:extLst>
      <p:ext uri="{BB962C8B-B14F-4D97-AF65-F5344CB8AC3E}">
        <p14:creationId xmlns:p14="http://schemas.microsoft.com/office/powerpoint/2010/main" val="315257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12820DDD-C286-4D55-AF18-30DE2016E36C}" type="datetimeFigureOut">
              <a:rPr lang="de-DE" smtClean="0"/>
              <a:t>16.11.2022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63F77D2-BE68-4F6F-911F-F5D9425CFB5F}" type="slidenum">
              <a:rPr lang="de-DE" smtClean="0"/>
              <a:t>‹Nr.›</a:t>
            </a:fld>
            <a:endParaRPr lang="de-DE"/>
          </a:p>
        </p:txBody>
      </p:sp>
    </p:spTree>
    <p:extLst>
      <p:ext uri="{BB962C8B-B14F-4D97-AF65-F5344CB8AC3E}">
        <p14:creationId xmlns:p14="http://schemas.microsoft.com/office/powerpoint/2010/main" val="3223722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12820DDD-C286-4D55-AF18-30DE2016E36C}" type="datetimeFigureOut">
              <a:rPr lang="de-DE" smtClean="0"/>
              <a:t>16.11.2022</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E63F77D2-BE68-4F6F-911F-F5D9425CFB5F}" type="slidenum">
              <a:rPr lang="de-DE" smtClean="0"/>
              <a:t>‹Nr.›</a:t>
            </a:fld>
            <a:endParaRPr lang="de-DE"/>
          </a:p>
        </p:txBody>
      </p:sp>
    </p:spTree>
    <p:extLst>
      <p:ext uri="{BB962C8B-B14F-4D97-AF65-F5344CB8AC3E}">
        <p14:creationId xmlns:p14="http://schemas.microsoft.com/office/powerpoint/2010/main" val="37449125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820DDD-C286-4D55-AF18-30DE2016E36C}" type="datetimeFigureOut">
              <a:rPr lang="de-DE" smtClean="0"/>
              <a:t>16.11.2022</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3F77D2-BE68-4F6F-911F-F5D9425CFB5F}" type="slidenum">
              <a:rPr lang="de-DE" smtClean="0"/>
              <a:t>‹Nr.›</a:t>
            </a:fld>
            <a:endParaRPr lang="de-DE"/>
          </a:p>
        </p:txBody>
      </p:sp>
    </p:spTree>
    <p:extLst>
      <p:ext uri="{BB962C8B-B14F-4D97-AF65-F5344CB8AC3E}">
        <p14:creationId xmlns:p14="http://schemas.microsoft.com/office/powerpoint/2010/main" val="6068957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mail@montessorischule-hohenbrunn.de"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montessorischule-hohenbrunn.de/unsere-schule/offene-ganztagsschule/nachmittagsangebote/" TargetMode="Externa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hyperlink" Target="mailto:mail@montessorischule-hohenbrunn.d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montessorischule-hohenbrunn.de/anmeldungen/das-aufnahmeverfahren/"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hyperlink" Target="https://www.montessorischule-hohenbrunn.de/anmeldungen/ueber-die-anmeldung/"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247649" y="-546288"/>
            <a:ext cx="12439649" cy="8293795"/>
          </a:xfrm>
          <a:prstGeom prst="rect">
            <a:avLst/>
          </a:prstGeom>
        </p:spPr>
      </p:pic>
      <p:sp>
        <p:nvSpPr>
          <p:cNvPr id="4" name="Titel 3"/>
          <p:cNvSpPr>
            <a:spLocks noGrp="1"/>
          </p:cNvSpPr>
          <p:nvPr>
            <p:ph type="title"/>
          </p:nvPr>
        </p:nvSpPr>
        <p:spPr>
          <a:xfrm>
            <a:off x="838200" y="365126"/>
            <a:ext cx="10515600" cy="838032"/>
          </a:xfrm>
        </p:spPr>
        <p:txBody>
          <a:bodyPr/>
          <a:lstStyle/>
          <a:p>
            <a:r>
              <a:rPr lang="de-DE" dirty="0" smtClean="0"/>
              <a:t>	  </a:t>
            </a:r>
            <a:r>
              <a:rPr lang="de-DE" dirty="0" smtClean="0">
                <a:latin typeface="Bookman Old Style" panose="02050604050505020204" pitchFamily="18" charset="0"/>
              </a:rPr>
              <a:t>Montessorischule Hohenbrunn</a:t>
            </a:r>
            <a:endParaRPr lang="de-DE" dirty="0"/>
          </a:p>
        </p:txBody>
      </p:sp>
      <p:pic>
        <p:nvPicPr>
          <p:cNvPr id="6" name="Inhaltsplatzhalt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10532" y="365126"/>
            <a:ext cx="834310" cy="863699"/>
          </a:xfrm>
        </p:spPr>
      </p:pic>
      <p:sp>
        <p:nvSpPr>
          <p:cNvPr id="8" name="Textfeld 7"/>
          <p:cNvSpPr txBox="1"/>
          <p:nvPr/>
        </p:nvSpPr>
        <p:spPr>
          <a:xfrm>
            <a:off x="1122947" y="1668379"/>
            <a:ext cx="10230853" cy="3416320"/>
          </a:xfrm>
          <a:prstGeom prst="rect">
            <a:avLst/>
          </a:prstGeom>
          <a:noFill/>
        </p:spPr>
        <p:txBody>
          <a:bodyPr wrap="square" rtlCol="0">
            <a:spAutoFit/>
          </a:bodyPr>
          <a:lstStyle/>
          <a:p>
            <a:pPr algn="ctr"/>
            <a:r>
              <a:rPr lang="de-DE" sz="2400" dirty="0" smtClean="0">
                <a:latin typeface="Bookman Old Style" panose="02050604050505020204" pitchFamily="18" charset="0"/>
              </a:rPr>
              <a:t>Auf den nächsten Seiten erhalten Sie </a:t>
            </a:r>
            <a:r>
              <a:rPr lang="de-DE" sz="2400" b="1" dirty="0" smtClean="0">
                <a:latin typeface="Bookman Old Style" panose="02050604050505020204" pitchFamily="18" charset="0"/>
              </a:rPr>
              <a:t>Informationen</a:t>
            </a:r>
            <a:r>
              <a:rPr lang="de-DE" sz="2400" dirty="0" smtClean="0">
                <a:latin typeface="Bookman Old Style" panose="02050604050505020204" pitchFamily="18" charset="0"/>
              </a:rPr>
              <a:t> zu folgenden Themen:</a:t>
            </a:r>
          </a:p>
          <a:p>
            <a:pPr algn="ctr"/>
            <a:endParaRPr lang="de-DE" sz="2400" dirty="0">
              <a:latin typeface="Bookman Old Style" panose="02050604050505020204" pitchFamily="18" charset="0"/>
            </a:endParaRPr>
          </a:p>
          <a:p>
            <a:pPr marL="285750" indent="-285750" algn="ctr">
              <a:buFont typeface="Wingdings" panose="05000000000000000000" pitchFamily="2" charset="2"/>
              <a:buChar char="ü"/>
            </a:pPr>
            <a:r>
              <a:rPr lang="de-DE" sz="2400" dirty="0" smtClean="0">
                <a:latin typeface="Bookman Old Style" panose="02050604050505020204" pitchFamily="18" charset="0"/>
              </a:rPr>
              <a:t>Unsere </a:t>
            </a:r>
            <a:r>
              <a:rPr lang="de-DE" sz="2400" b="1" dirty="0" smtClean="0">
                <a:latin typeface="Bookman Old Style" panose="02050604050505020204" pitchFamily="18" charset="0"/>
              </a:rPr>
              <a:t>6 Buslinien</a:t>
            </a:r>
            <a:endParaRPr lang="de-DE" sz="2400" b="1" dirty="0">
              <a:latin typeface="Bookman Old Style" panose="02050604050505020204" pitchFamily="18" charset="0"/>
            </a:endParaRPr>
          </a:p>
          <a:p>
            <a:pPr marL="285750" indent="-285750" algn="ctr">
              <a:buFont typeface="Wingdings" panose="05000000000000000000" pitchFamily="2" charset="2"/>
              <a:buChar char="ü"/>
            </a:pPr>
            <a:r>
              <a:rPr lang="de-DE" sz="2400" dirty="0" smtClean="0">
                <a:latin typeface="Bookman Old Style" panose="02050604050505020204" pitchFamily="18" charset="0"/>
              </a:rPr>
              <a:t>Unser </a:t>
            </a:r>
            <a:r>
              <a:rPr lang="de-DE" sz="2400" b="1" dirty="0" smtClean="0">
                <a:latin typeface="Bookman Old Style" panose="02050604050505020204" pitchFamily="18" charset="0"/>
              </a:rPr>
              <a:t>Mittagessen </a:t>
            </a:r>
            <a:endParaRPr lang="de-DE" sz="2400" dirty="0" smtClean="0">
              <a:latin typeface="Bookman Old Style" panose="02050604050505020204" pitchFamily="18" charset="0"/>
            </a:endParaRPr>
          </a:p>
          <a:p>
            <a:pPr marL="285750" indent="-285750" algn="ctr">
              <a:buFont typeface="Wingdings" panose="05000000000000000000" pitchFamily="2" charset="2"/>
              <a:buChar char="ü"/>
            </a:pPr>
            <a:r>
              <a:rPr lang="de-DE" sz="2400" dirty="0" smtClean="0">
                <a:latin typeface="Bookman Old Style" panose="02050604050505020204" pitchFamily="18" charset="0"/>
              </a:rPr>
              <a:t>Unsere </a:t>
            </a:r>
            <a:r>
              <a:rPr lang="de-DE" sz="2400" b="1" dirty="0" smtClean="0">
                <a:latin typeface="Bookman Old Style" panose="02050604050505020204" pitchFamily="18" charset="0"/>
              </a:rPr>
              <a:t>Betreuung</a:t>
            </a:r>
            <a:r>
              <a:rPr lang="de-DE" sz="2400" dirty="0" smtClean="0">
                <a:latin typeface="Bookman Old Style" panose="02050604050505020204" pitchFamily="18" charset="0"/>
              </a:rPr>
              <a:t>sangebote</a:t>
            </a:r>
          </a:p>
          <a:p>
            <a:pPr marL="285750" indent="-285750" algn="ctr">
              <a:buFont typeface="Wingdings" panose="05000000000000000000" pitchFamily="2" charset="2"/>
              <a:buChar char="ü"/>
            </a:pPr>
            <a:r>
              <a:rPr lang="de-DE" sz="2400" dirty="0" smtClean="0">
                <a:latin typeface="Bookman Old Style" panose="02050604050505020204" pitchFamily="18" charset="0"/>
              </a:rPr>
              <a:t>Unsere </a:t>
            </a:r>
            <a:r>
              <a:rPr lang="de-DE" sz="2400" b="1" dirty="0" smtClean="0">
                <a:latin typeface="Bookman Old Style" panose="02050604050505020204" pitchFamily="18" charset="0"/>
              </a:rPr>
              <a:t>Gebühren</a:t>
            </a:r>
          </a:p>
          <a:p>
            <a:pPr marL="285750" indent="-285750" algn="ctr">
              <a:buFont typeface="Wingdings" panose="05000000000000000000" pitchFamily="2" charset="2"/>
              <a:buChar char="ü"/>
            </a:pPr>
            <a:r>
              <a:rPr lang="de-DE" sz="2400" dirty="0" smtClean="0">
                <a:latin typeface="Bookman Old Style" panose="02050604050505020204" pitchFamily="18" charset="0"/>
              </a:rPr>
              <a:t>Unser</a:t>
            </a:r>
            <a:r>
              <a:rPr lang="de-DE" sz="2400" b="1" dirty="0" smtClean="0">
                <a:latin typeface="Bookman Old Style" panose="02050604050505020204" pitchFamily="18" charset="0"/>
              </a:rPr>
              <a:t> Anmeldeverfahren </a:t>
            </a:r>
            <a:r>
              <a:rPr lang="de-DE" sz="2400" dirty="0" smtClean="0">
                <a:latin typeface="Bookman Old Style" panose="02050604050505020204" pitchFamily="18" charset="0"/>
              </a:rPr>
              <a:t>für die </a:t>
            </a:r>
            <a:r>
              <a:rPr lang="de-DE" sz="2400" b="1" dirty="0" smtClean="0">
                <a:latin typeface="Bookman Old Style" panose="02050604050505020204" pitchFamily="18" charset="0"/>
              </a:rPr>
              <a:t>1. Klasse</a:t>
            </a:r>
          </a:p>
          <a:p>
            <a:pPr marL="285750" indent="-285750" algn="ctr">
              <a:buFont typeface="Wingdings" panose="05000000000000000000" pitchFamily="2" charset="2"/>
              <a:buChar char="ü"/>
            </a:pPr>
            <a:r>
              <a:rPr lang="de-DE" sz="2400" dirty="0" smtClean="0">
                <a:latin typeface="Bookman Old Style" panose="02050604050505020204" pitchFamily="18" charset="0"/>
              </a:rPr>
              <a:t>Unser </a:t>
            </a:r>
            <a:r>
              <a:rPr lang="de-DE" sz="2400" b="1" dirty="0" smtClean="0">
                <a:latin typeface="Bookman Old Style" panose="02050604050505020204" pitchFamily="18" charset="0"/>
              </a:rPr>
              <a:t>Anmeldeverfahren </a:t>
            </a:r>
            <a:r>
              <a:rPr lang="de-DE" sz="2400" dirty="0" smtClean="0">
                <a:latin typeface="Bookman Old Style" panose="02050604050505020204" pitchFamily="18" charset="0"/>
              </a:rPr>
              <a:t>im</a:t>
            </a:r>
            <a:r>
              <a:rPr lang="de-DE" sz="2400" b="1" dirty="0" smtClean="0">
                <a:latin typeface="Bookman Old Style" panose="02050604050505020204" pitchFamily="18" charset="0"/>
              </a:rPr>
              <a:t> Quereinstieg</a:t>
            </a:r>
            <a:endParaRPr lang="de-DE" sz="2400" dirty="0" smtClean="0">
              <a:latin typeface="Bookman Old Style" panose="02050604050505020204" pitchFamily="18" charset="0"/>
            </a:endParaRPr>
          </a:p>
        </p:txBody>
      </p:sp>
    </p:spTree>
    <p:extLst>
      <p:ext uri="{BB962C8B-B14F-4D97-AF65-F5344CB8AC3E}">
        <p14:creationId xmlns:p14="http://schemas.microsoft.com/office/powerpoint/2010/main" val="27591080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365126"/>
            <a:ext cx="10515600" cy="838032"/>
          </a:xfrm>
        </p:spPr>
        <p:txBody>
          <a:bodyPr/>
          <a:lstStyle/>
          <a:p>
            <a:r>
              <a:rPr lang="de-DE" dirty="0" smtClean="0"/>
              <a:t>	  	</a:t>
            </a:r>
            <a:r>
              <a:rPr lang="de-DE" dirty="0" smtClean="0">
                <a:latin typeface="Bookman Old Style" panose="02050604050505020204" pitchFamily="18" charset="0"/>
              </a:rPr>
              <a:t>Unsere 6 Buslinien</a:t>
            </a:r>
            <a:endParaRPr lang="de-DE" dirty="0"/>
          </a:p>
        </p:txBody>
      </p:sp>
      <p:pic>
        <p:nvPicPr>
          <p:cNvPr id="6" name="Inhaltsplatzhalt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0532" y="365126"/>
            <a:ext cx="834310" cy="863699"/>
          </a:xfrm>
        </p:spPr>
      </p:pic>
      <p:sp>
        <p:nvSpPr>
          <p:cNvPr id="8" name="Textfeld 7"/>
          <p:cNvSpPr txBox="1"/>
          <p:nvPr/>
        </p:nvSpPr>
        <p:spPr>
          <a:xfrm>
            <a:off x="1122947" y="1668379"/>
            <a:ext cx="10230853" cy="4801314"/>
          </a:xfrm>
          <a:prstGeom prst="rect">
            <a:avLst/>
          </a:prstGeom>
          <a:noFill/>
        </p:spPr>
        <p:txBody>
          <a:bodyPr wrap="square" rtlCol="0">
            <a:spAutoFit/>
          </a:bodyPr>
          <a:lstStyle/>
          <a:p>
            <a:pPr marL="4000500" lvl="8" indent="-342900">
              <a:buFont typeface="Wingdings" panose="05000000000000000000" pitchFamily="2" charset="2"/>
              <a:buChar char="ü"/>
            </a:pPr>
            <a:r>
              <a:rPr lang="de-DE" dirty="0" smtClean="0">
                <a:latin typeface="Bookman Old Style" panose="02050604050505020204" pitchFamily="18" charset="0"/>
              </a:rPr>
              <a:t>Für unsere Schüler*innen sind </a:t>
            </a:r>
            <a:r>
              <a:rPr lang="de-DE" b="1" dirty="0" smtClean="0">
                <a:latin typeface="Bookman Old Style" panose="02050604050505020204" pitchFamily="18" charset="0"/>
              </a:rPr>
              <a:t>6 Buslinien </a:t>
            </a:r>
            <a:r>
              <a:rPr lang="de-DE" dirty="0" smtClean="0">
                <a:latin typeface="Bookman Old Style" panose="02050604050505020204" pitchFamily="18" charset="0"/>
              </a:rPr>
              <a:t>im </a:t>
            </a:r>
            <a:r>
              <a:rPr lang="de-DE" b="1" dirty="0" smtClean="0">
                <a:latin typeface="Bookman Old Style" panose="02050604050505020204" pitchFamily="18" charset="0"/>
              </a:rPr>
              <a:t>Münchner Südosten </a:t>
            </a:r>
            <a:r>
              <a:rPr lang="de-DE" dirty="0" smtClean="0">
                <a:latin typeface="Bookman Old Style" panose="02050604050505020204" pitchFamily="18" charset="0"/>
              </a:rPr>
              <a:t>- morgens ab 7 Uhr (abhängig von der jeweiligen Haltestelle) und mittags um </a:t>
            </a:r>
            <a:br>
              <a:rPr lang="de-DE" dirty="0" smtClean="0">
                <a:latin typeface="Bookman Old Style" panose="02050604050505020204" pitchFamily="18" charset="0"/>
              </a:rPr>
            </a:br>
            <a:r>
              <a:rPr lang="de-DE" dirty="0" smtClean="0">
                <a:latin typeface="Bookman Old Style" panose="02050604050505020204" pitchFamily="18" charset="0"/>
              </a:rPr>
              <a:t>13:25 Uhr - im Einsatz.</a:t>
            </a:r>
            <a:br>
              <a:rPr lang="de-DE" dirty="0" smtClean="0">
                <a:latin typeface="Bookman Old Style" panose="02050604050505020204" pitchFamily="18" charset="0"/>
              </a:rPr>
            </a:br>
            <a:endParaRPr lang="de-DE" dirty="0" smtClean="0">
              <a:latin typeface="Bookman Old Style" panose="02050604050505020204" pitchFamily="18" charset="0"/>
            </a:endParaRPr>
          </a:p>
          <a:p>
            <a:pPr marL="4000500" lvl="8" indent="-342900">
              <a:buFont typeface="Wingdings" panose="05000000000000000000" pitchFamily="2" charset="2"/>
              <a:buChar char="ü"/>
            </a:pPr>
            <a:r>
              <a:rPr lang="de-DE" b="1" dirty="0" smtClean="0">
                <a:latin typeface="Bookman Old Style" panose="02050604050505020204" pitchFamily="18" charset="0"/>
              </a:rPr>
              <a:t>Fahrpläne</a:t>
            </a:r>
            <a:r>
              <a:rPr lang="de-DE" dirty="0" smtClean="0">
                <a:latin typeface="Bookman Old Style" panose="02050604050505020204" pitchFamily="18" charset="0"/>
              </a:rPr>
              <a:t> und </a:t>
            </a:r>
            <a:r>
              <a:rPr lang="de-DE" b="1" dirty="0" smtClean="0">
                <a:latin typeface="Bookman Old Style" panose="02050604050505020204" pitchFamily="18" charset="0"/>
              </a:rPr>
              <a:t>Haltestellen</a:t>
            </a:r>
            <a:r>
              <a:rPr lang="de-DE" dirty="0" smtClean="0">
                <a:latin typeface="Bookman Old Style" panose="02050604050505020204" pitchFamily="18" charset="0"/>
              </a:rPr>
              <a:t> erhalten Sie in der Infomappe für die 1. Klasse sowie per Mailanfrage an </a:t>
            </a:r>
            <a:r>
              <a:rPr lang="de-DE" dirty="0" smtClean="0">
                <a:latin typeface="Bookman Old Style" panose="02050604050505020204" pitchFamily="18" charset="0"/>
                <a:hlinkClick r:id="rId3"/>
              </a:rPr>
              <a:t>mail@montessorischule-hohenbrunn.de</a:t>
            </a:r>
            <a:r>
              <a:rPr lang="de-DE" dirty="0" smtClean="0">
                <a:latin typeface="Bookman Old Style" panose="02050604050505020204" pitchFamily="18" charset="0"/>
              </a:rPr>
              <a:t>.</a:t>
            </a:r>
            <a:br>
              <a:rPr lang="de-DE" dirty="0" smtClean="0">
                <a:latin typeface="Bookman Old Style" panose="02050604050505020204" pitchFamily="18" charset="0"/>
              </a:rPr>
            </a:br>
            <a:endParaRPr lang="de-DE" dirty="0" smtClean="0">
              <a:latin typeface="Bookman Old Style" panose="02050604050505020204" pitchFamily="18" charset="0"/>
            </a:endParaRPr>
          </a:p>
          <a:p>
            <a:pPr marL="4000500" lvl="8" indent="-342900">
              <a:buFont typeface="Wingdings" panose="05000000000000000000" pitchFamily="2" charset="2"/>
              <a:buChar char="ü"/>
            </a:pPr>
            <a:r>
              <a:rPr lang="de-DE" dirty="0">
                <a:latin typeface="Bookman Old Style" panose="02050604050505020204" pitchFamily="18" charset="0"/>
              </a:rPr>
              <a:t>W</a:t>
            </a:r>
            <a:r>
              <a:rPr lang="de-DE" dirty="0" smtClean="0">
                <a:latin typeface="Bookman Old Style" panose="02050604050505020204" pitchFamily="18" charset="0"/>
              </a:rPr>
              <a:t>ir </a:t>
            </a:r>
            <a:r>
              <a:rPr lang="de-DE" dirty="0">
                <a:latin typeface="Bookman Old Style" panose="02050604050505020204" pitchFamily="18" charset="0"/>
              </a:rPr>
              <a:t>erheben </a:t>
            </a:r>
            <a:r>
              <a:rPr lang="de-DE" dirty="0" smtClean="0">
                <a:latin typeface="Bookman Old Style" panose="02050604050505020204" pitchFamily="18" charset="0"/>
              </a:rPr>
              <a:t>pro Kind ein </a:t>
            </a:r>
            <a:r>
              <a:rPr lang="de-DE" b="1" dirty="0">
                <a:latin typeface="Bookman Old Style" panose="02050604050505020204" pitchFamily="18" charset="0"/>
              </a:rPr>
              <a:t>solidarisches </a:t>
            </a:r>
            <a:r>
              <a:rPr lang="de-DE" b="1" dirty="0" smtClean="0">
                <a:latin typeface="Bookman Old Style" panose="02050604050505020204" pitchFamily="18" charset="0"/>
              </a:rPr>
              <a:t>Beförderungsgeld (50 </a:t>
            </a:r>
            <a:r>
              <a:rPr lang="de-DE" b="1" dirty="0">
                <a:latin typeface="Bookman Old Style" panose="02050604050505020204" pitchFamily="18" charset="0"/>
              </a:rPr>
              <a:t>€/Monat</a:t>
            </a:r>
            <a:r>
              <a:rPr lang="de-DE" b="1" dirty="0" smtClean="0">
                <a:latin typeface="Bookman Old Style" panose="02050604050505020204" pitchFamily="18" charset="0"/>
              </a:rPr>
              <a:t>), </a:t>
            </a:r>
            <a:r>
              <a:rPr lang="de-DE" dirty="0" smtClean="0">
                <a:latin typeface="Bookman Old Style" panose="02050604050505020204" pitchFamily="18" charset="0"/>
              </a:rPr>
              <a:t>welches halbjährlich eingezogen wird. Schüler*innen, die unsere </a:t>
            </a:r>
            <a:r>
              <a:rPr lang="de-DE" dirty="0">
                <a:latin typeface="Bookman Old Style" panose="02050604050505020204" pitchFamily="18" charset="0"/>
              </a:rPr>
              <a:t>Busse </a:t>
            </a:r>
            <a:r>
              <a:rPr lang="de-DE" dirty="0" smtClean="0">
                <a:latin typeface="Bookman Old Style" panose="02050604050505020204" pitchFamily="18" charset="0"/>
              </a:rPr>
              <a:t>auf Grund der Entfernung des Wohnorts zur nächsten Buslinie nicht </a:t>
            </a:r>
            <a:r>
              <a:rPr lang="de-DE" dirty="0">
                <a:latin typeface="Bookman Old Style" panose="02050604050505020204" pitchFamily="18" charset="0"/>
              </a:rPr>
              <a:t>nutzen können, erhalten Fahrkarten für öffentliche Verkehrsmittel nach den Vorschriften über die Kostenfreiheit des Schulweges.  </a:t>
            </a:r>
          </a:p>
        </p:txBody>
      </p:sp>
      <p:pic>
        <p:nvPicPr>
          <p:cNvPr id="2" name="Grafik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009775"/>
            <a:ext cx="3810000" cy="3943350"/>
          </a:xfrm>
          <a:prstGeom prst="rect">
            <a:avLst/>
          </a:prstGeom>
        </p:spPr>
      </p:pic>
    </p:spTree>
    <p:extLst>
      <p:ext uri="{BB962C8B-B14F-4D97-AF65-F5344CB8AC3E}">
        <p14:creationId xmlns:p14="http://schemas.microsoft.com/office/powerpoint/2010/main" val="15350167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365126"/>
            <a:ext cx="10515600" cy="838032"/>
          </a:xfrm>
        </p:spPr>
        <p:txBody>
          <a:bodyPr>
            <a:normAutofit fontScale="90000"/>
          </a:bodyPr>
          <a:lstStyle/>
          <a:p>
            <a:r>
              <a:rPr lang="de-DE" dirty="0" smtClean="0"/>
              <a:t>	  	</a:t>
            </a:r>
            <a:br>
              <a:rPr lang="de-DE" dirty="0" smtClean="0"/>
            </a:br>
            <a:r>
              <a:rPr lang="de-DE" dirty="0" smtClean="0"/>
              <a:t>		</a:t>
            </a:r>
            <a:r>
              <a:rPr lang="de-DE" dirty="0" smtClean="0">
                <a:latin typeface="Bookman Old Style" panose="02050604050505020204" pitchFamily="18" charset="0"/>
              </a:rPr>
              <a:t>Unser Mittagessen </a:t>
            </a:r>
            <a:br>
              <a:rPr lang="de-DE" dirty="0" smtClean="0">
                <a:latin typeface="Bookman Old Style" panose="02050604050505020204" pitchFamily="18" charset="0"/>
              </a:rPr>
            </a:br>
            <a:r>
              <a:rPr lang="de-DE" dirty="0" smtClean="0">
                <a:latin typeface="Bookman Old Style" panose="02050604050505020204" pitchFamily="18" charset="0"/>
              </a:rPr>
              <a:t>		</a:t>
            </a:r>
            <a:endParaRPr lang="de-DE" sz="3600" dirty="0"/>
          </a:p>
        </p:txBody>
      </p:sp>
      <p:pic>
        <p:nvPicPr>
          <p:cNvPr id="6" name="Inhaltsplatzhalt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0532" y="365126"/>
            <a:ext cx="834310" cy="863699"/>
          </a:xfrm>
        </p:spPr>
      </p:pic>
      <p:sp>
        <p:nvSpPr>
          <p:cNvPr id="8" name="Textfeld 7"/>
          <p:cNvSpPr txBox="1"/>
          <p:nvPr/>
        </p:nvSpPr>
        <p:spPr>
          <a:xfrm>
            <a:off x="1122947" y="1668379"/>
            <a:ext cx="10230853" cy="4247317"/>
          </a:xfrm>
          <a:prstGeom prst="rect">
            <a:avLst/>
          </a:prstGeom>
          <a:noFill/>
        </p:spPr>
        <p:txBody>
          <a:bodyPr wrap="square" rtlCol="0">
            <a:spAutoFit/>
          </a:bodyPr>
          <a:lstStyle/>
          <a:p>
            <a:pPr lvl="8"/>
            <a:endParaRPr lang="de-DE" dirty="0" smtClean="0">
              <a:latin typeface="Bookman Old Style" panose="02050604050505020204" pitchFamily="18" charset="0"/>
            </a:endParaRPr>
          </a:p>
          <a:p>
            <a:pPr marL="4000500" lvl="8" indent="-342900">
              <a:buFont typeface="Wingdings" panose="05000000000000000000" pitchFamily="2" charset="2"/>
              <a:buChar char="ü"/>
            </a:pPr>
            <a:r>
              <a:rPr lang="de-DE" dirty="0" smtClean="0">
                <a:latin typeface="Bookman Old Style" panose="02050604050505020204" pitchFamily="18" charset="0"/>
              </a:rPr>
              <a:t>Von </a:t>
            </a:r>
            <a:r>
              <a:rPr lang="de-DE" b="1" dirty="0" smtClean="0">
                <a:latin typeface="Bookman Old Style" panose="02050604050505020204" pitchFamily="18" charset="0"/>
              </a:rPr>
              <a:t>Montag bis Donnerstag </a:t>
            </a:r>
            <a:r>
              <a:rPr lang="de-DE" dirty="0">
                <a:latin typeface="Bookman Old Style" panose="02050604050505020204" pitchFamily="18" charset="0"/>
              </a:rPr>
              <a:t>bieten wir ein </a:t>
            </a:r>
            <a:r>
              <a:rPr lang="de-DE" dirty="0" smtClean="0">
                <a:latin typeface="Bookman Old Style" panose="02050604050505020204" pitchFamily="18" charset="0"/>
              </a:rPr>
              <a:t>gesundes, biologisch-regionales </a:t>
            </a:r>
            <a:r>
              <a:rPr lang="de-DE" dirty="0">
                <a:latin typeface="Bookman Old Style" panose="02050604050505020204" pitchFamily="18" charset="0"/>
              </a:rPr>
              <a:t>und </a:t>
            </a:r>
            <a:r>
              <a:rPr lang="de-DE" dirty="0" smtClean="0">
                <a:latin typeface="Bookman Old Style" panose="02050604050505020204" pitchFamily="18" charset="0"/>
              </a:rPr>
              <a:t>saisonales  Mittagessen frisch zubereitet von unseren beiden Küchendamen an.</a:t>
            </a:r>
            <a:br>
              <a:rPr lang="de-DE" dirty="0" smtClean="0">
                <a:latin typeface="Bookman Old Style" panose="02050604050505020204" pitchFamily="18" charset="0"/>
              </a:rPr>
            </a:br>
            <a:endParaRPr lang="de-DE" dirty="0" smtClean="0">
              <a:latin typeface="Bookman Old Style" panose="02050604050505020204" pitchFamily="18" charset="0"/>
            </a:endParaRPr>
          </a:p>
          <a:p>
            <a:pPr marL="4000500" lvl="8" indent="-342900">
              <a:buFont typeface="Wingdings" panose="05000000000000000000" pitchFamily="2" charset="2"/>
              <a:buChar char="ü"/>
            </a:pPr>
            <a:r>
              <a:rPr lang="de-DE" dirty="0" smtClean="0">
                <a:latin typeface="Bookman Old Style" panose="02050604050505020204" pitchFamily="18" charset="0"/>
              </a:rPr>
              <a:t>Das Essen besteht aus einem Hauptgang (an Fisch und Fleischtagen wird auch eine vegetarische Alternative angeboten) sowie einer </a:t>
            </a:r>
            <a:r>
              <a:rPr lang="de-DE" b="1" dirty="0" smtClean="0">
                <a:latin typeface="Bookman Old Style" panose="02050604050505020204" pitchFamily="18" charset="0"/>
              </a:rPr>
              <a:t>Vor- oder Nachspeise und einem Salatbuffet</a:t>
            </a:r>
            <a:r>
              <a:rPr lang="de-DE" dirty="0" smtClean="0">
                <a:latin typeface="Bookman Old Style" panose="02050604050505020204" pitchFamily="18" charset="0"/>
              </a:rPr>
              <a:t>. </a:t>
            </a:r>
            <a:br>
              <a:rPr lang="de-DE" dirty="0" smtClean="0">
                <a:latin typeface="Bookman Old Style" panose="02050604050505020204" pitchFamily="18" charset="0"/>
              </a:rPr>
            </a:br>
            <a:endParaRPr lang="de-DE" dirty="0" smtClean="0">
              <a:latin typeface="Bookman Old Style" panose="02050604050505020204" pitchFamily="18" charset="0"/>
            </a:endParaRPr>
          </a:p>
          <a:p>
            <a:pPr marL="4000500" lvl="8" indent="-342900">
              <a:buFont typeface="Wingdings" panose="05000000000000000000" pitchFamily="2" charset="2"/>
              <a:buChar char="ü"/>
            </a:pPr>
            <a:r>
              <a:rPr lang="de-DE" dirty="0" smtClean="0">
                <a:latin typeface="Bookman Old Style" panose="02050604050505020204" pitchFamily="18" charset="0"/>
              </a:rPr>
              <a:t>Gern kann das Mittagessen an festen Tagen im Voraus gebucht werden. Mit dieser Festanmeldung kostet das Essen inklusive Getränken </a:t>
            </a:r>
            <a:r>
              <a:rPr lang="de-DE" b="1" dirty="0" smtClean="0">
                <a:latin typeface="Bookman Old Style" panose="02050604050505020204" pitchFamily="18" charset="0"/>
              </a:rPr>
              <a:t>5,00€ pro Tag</a:t>
            </a:r>
            <a:r>
              <a:rPr lang="de-DE" dirty="0" smtClean="0">
                <a:latin typeface="Bookman Old Style" panose="02050604050505020204" pitchFamily="18" charset="0"/>
              </a:rPr>
              <a:t>.</a:t>
            </a:r>
            <a:br>
              <a:rPr lang="de-DE" dirty="0" smtClean="0">
                <a:latin typeface="Bookman Old Style" panose="02050604050505020204" pitchFamily="18" charset="0"/>
              </a:rPr>
            </a:br>
            <a:endParaRPr lang="de-DE" dirty="0" smtClean="0">
              <a:latin typeface="Bookman Old Style" panose="02050604050505020204" pitchFamily="18" charset="0"/>
            </a:endParaRPr>
          </a:p>
        </p:txBody>
      </p:sp>
      <p:pic>
        <p:nvPicPr>
          <p:cNvPr id="2" name="Grafik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9140" y="2203269"/>
            <a:ext cx="4246165" cy="2830285"/>
          </a:xfrm>
          <a:prstGeom prst="rect">
            <a:avLst/>
          </a:prstGeom>
        </p:spPr>
      </p:pic>
    </p:spTree>
    <p:extLst>
      <p:ext uri="{BB962C8B-B14F-4D97-AF65-F5344CB8AC3E}">
        <p14:creationId xmlns:p14="http://schemas.microsoft.com/office/powerpoint/2010/main" val="16740974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365126"/>
            <a:ext cx="10515600" cy="838032"/>
          </a:xfrm>
        </p:spPr>
        <p:txBody>
          <a:bodyPr>
            <a:normAutofit fontScale="90000"/>
          </a:bodyPr>
          <a:lstStyle/>
          <a:p>
            <a:r>
              <a:rPr lang="de-DE" dirty="0" smtClean="0"/>
              <a:t>	  	</a:t>
            </a:r>
            <a:r>
              <a:rPr lang="de-DE" dirty="0" smtClean="0">
                <a:latin typeface="Bookman Old Style" panose="02050604050505020204" pitchFamily="18" charset="0"/>
              </a:rPr>
              <a:t>Unsere Betreuungsangebote</a:t>
            </a:r>
            <a:br>
              <a:rPr lang="de-DE" dirty="0" smtClean="0">
                <a:latin typeface="Bookman Old Style" panose="02050604050505020204" pitchFamily="18" charset="0"/>
              </a:rPr>
            </a:br>
            <a:r>
              <a:rPr lang="de-DE" dirty="0" smtClean="0">
                <a:latin typeface="Bookman Old Style" panose="02050604050505020204" pitchFamily="18" charset="0"/>
              </a:rPr>
              <a:t>		</a:t>
            </a:r>
            <a:r>
              <a:rPr lang="de-DE" sz="3600" dirty="0" smtClean="0">
                <a:latin typeface="Bookman Old Style" panose="02050604050505020204" pitchFamily="18" charset="0"/>
              </a:rPr>
              <a:t>Die Vormittagsbetreuung</a:t>
            </a:r>
            <a:endParaRPr lang="de-DE" sz="3600" dirty="0"/>
          </a:p>
        </p:txBody>
      </p:sp>
      <p:pic>
        <p:nvPicPr>
          <p:cNvPr id="6" name="Inhaltsplatzhalt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0532" y="365126"/>
            <a:ext cx="834310" cy="863699"/>
          </a:xfrm>
        </p:spPr>
      </p:pic>
      <p:sp>
        <p:nvSpPr>
          <p:cNvPr id="8" name="Textfeld 7"/>
          <p:cNvSpPr txBox="1"/>
          <p:nvPr/>
        </p:nvSpPr>
        <p:spPr>
          <a:xfrm>
            <a:off x="1122947" y="1668379"/>
            <a:ext cx="10230853" cy="4801314"/>
          </a:xfrm>
          <a:prstGeom prst="rect">
            <a:avLst/>
          </a:prstGeom>
          <a:noFill/>
        </p:spPr>
        <p:txBody>
          <a:bodyPr wrap="square" rtlCol="0">
            <a:spAutoFit/>
          </a:bodyPr>
          <a:lstStyle/>
          <a:p>
            <a:pPr marL="3943350" lvl="8" indent="-285750">
              <a:buFont typeface="Wingdings" panose="05000000000000000000" pitchFamily="2" charset="2"/>
              <a:buChar char="ü"/>
            </a:pPr>
            <a:endParaRPr lang="de-DE" dirty="0" smtClean="0">
              <a:latin typeface="Bookman Old Style" panose="02050604050505020204" pitchFamily="18" charset="0"/>
            </a:endParaRPr>
          </a:p>
          <a:p>
            <a:pPr marL="3943350" lvl="8" indent="-285750">
              <a:buFont typeface="Wingdings" panose="05000000000000000000" pitchFamily="2" charset="2"/>
              <a:buChar char="ü"/>
            </a:pPr>
            <a:r>
              <a:rPr lang="de-DE" dirty="0" smtClean="0">
                <a:latin typeface="Bookman Old Style" panose="02050604050505020204" pitchFamily="18" charset="0"/>
              </a:rPr>
              <a:t>Unsere Schüler*innen der 1. und 2. Klassen haben einmal wöchentlich </a:t>
            </a:r>
            <a:r>
              <a:rPr lang="de-DE" b="1" dirty="0" smtClean="0">
                <a:latin typeface="Bookman Old Style" panose="02050604050505020204" pitchFamily="18" charset="0"/>
              </a:rPr>
              <a:t>verkürzten Unterricht </a:t>
            </a:r>
            <a:r>
              <a:rPr lang="de-DE" dirty="0" smtClean="0">
                <a:latin typeface="Bookman Old Style" panose="02050604050505020204" pitchFamily="18" charset="0"/>
              </a:rPr>
              <a:t>bis 10:55 Uhr (ohne Schulbusanbindung). An welchem Wochentag der verkürzte Unterrichte für Ihr Kind stattfindet, erfahren Sie zu Schuljahresbeginn. </a:t>
            </a:r>
            <a:br>
              <a:rPr lang="de-DE" dirty="0" smtClean="0">
                <a:latin typeface="Bookman Old Style" panose="02050604050505020204" pitchFamily="18" charset="0"/>
              </a:rPr>
            </a:br>
            <a:endParaRPr lang="de-DE" dirty="0" smtClean="0">
              <a:latin typeface="Bookman Old Style" panose="02050604050505020204" pitchFamily="18" charset="0"/>
            </a:endParaRPr>
          </a:p>
          <a:p>
            <a:pPr marL="4000500" lvl="8" indent="-342900">
              <a:buFont typeface="Wingdings" panose="05000000000000000000" pitchFamily="2" charset="2"/>
              <a:buChar char="ü"/>
            </a:pPr>
            <a:r>
              <a:rPr lang="de-DE" dirty="0" smtClean="0">
                <a:latin typeface="Bookman Old Style" panose="02050604050505020204" pitchFamily="18" charset="0"/>
              </a:rPr>
              <a:t>An diesen Tagen bietet unsere Schule von 10:55-13:15 Uhr eine </a:t>
            </a:r>
            <a:r>
              <a:rPr lang="de-DE" b="1" dirty="0" smtClean="0">
                <a:latin typeface="Bookman Old Style" panose="02050604050505020204" pitchFamily="18" charset="0"/>
              </a:rPr>
              <a:t>Vormittagsbetreuung</a:t>
            </a:r>
            <a:r>
              <a:rPr lang="de-DE" dirty="0" smtClean="0">
                <a:latin typeface="Bookman Old Style" panose="02050604050505020204" pitchFamily="18" charset="0"/>
              </a:rPr>
              <a:t> an. Diese wird, wie auch die Nachmittagsbetreuung, von unseren Erzieherinnen verantwortet.</a:t>
            </a:r>
            <a:br>
              <a:rPr lang="de-DE" dirty="0" smtClean="0">
                <a:latin typeface="Bookman Old Style" panose="02050604050505020204" pitchFamily="18" charset="0"/>
              </a:rPr>
            </a:br>
            <a:endParaRPr lang="de-DE" dirty="0" smtClean="0">
              <a:latin typeface="Bookman Old Style" panose="02050604050505020204" pitchFamily="18" charset="0"/>
            </a:endParaRPr>
          </a:p>
          <a:p>
            <a:pPr marL="4000500" lvl="8" indent="-342900">
              <a:buFont typeface="Wingdings" panose="05000000000000000000" pitchFamily="2" charset="2"/>
              <a:buChar char="ü"/>
            </a:pPr>
            <a:r>
              <a:rPr lang="de-DE" dirty="0" smtClean="0">
                <a:latin typeface="Bookman Old Style" panose="02050604050505020204" pitchFamily="18" charset="0"/>
              </a:rPr>
              <a:t>Die Vormittagsbetreuung wird für das gesamte Schuljahr gebucht. Sie ist </a:t>
            </a:r>
            <a:r>
              <a:rPr lang="de-DE" b="1" dirty="0" smtClean="0">
                <a:latin typeface="Bookman Old Style" panose="02050604050505020204" pitchFamily="18" charset="0"/>
              </a:rPr>
              <a:t>kostenpflichtig</a:t>
            </a:r>
            <a:r>
              <a:rPr lang="de-DE" dirty="0" smtClean="0">
                <a:latin typeface="Bookman Old Style" panose="02050604050505020204" pitchFamily="18" charset="0"/>
              </a:rPr>
              <a:t>, der Betrag beläuft sich derzeit auf </a:t>
            </a:r>
            <a:r>
              <a:rPr lang="de-DE" b="1" dirty="0" smtClean="0">
                <a:latin typeface="Bookman Old Style" panose="02050604050505020204" pitchFamily="18" charset="0"/>
              </a:rPr>
              <a:t>135,00€ pro Halbjahr</a:t>
            </a:r>
            <a:r>
              <a:rPr lang="de-DE" dirty="0">
                <a:latin typeface="Bookman Old Style" panose="02050604050505020204" pitchFamily="18" charset="0"/>
              </a:rPr>
              <a:t>.</a:t>
            </a:r>
            <a:r>
              <a:rPr lang="de-DE" dirty="0" smtClean="0">
                <a:latin typeface="Bookman Old Style" panose="02050604050505020204" pitchFamily="18" charset="0"/>
              </a:rPr>
              <a:t> </a:t>
            </a:r>
            <a:br>
              <a:rPr lang="de-DE" dirty="0" smtClean="0">
                <a:latin typeface="Bookman Old Style" panose="02050604050505020204" pitchFamily="18" charset="0"/>
              </a:rPr>
            </a:br>
            <a:endParaRPr lang="de-DE" dirty="0" smtClean="0">
              <a:latin typeface="Bookman Old Style" panose="02050604050505020204" pitchFamily="18" charset="0"/>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47" y="1668379"/>
            <a:ext cx="2970749" cy="4867275"/>
          </a:xfrm>
          <a:prstGeom prst="rect">
            <a:avLst/>
          </a:prstGeom>
        </p:spPr>
      </p:pic>
    </p:spTree>
    <p:extLst>
      <p:ext uri="{BB962C8B-B14F-4D97-AF65-F5344CB8AC3E}">
        <p14:creationId xmlns:p14="http://schemas.microsoft.com/office/powerpoint/2010/main" val="28835438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365126"/>
            <a:ext cx="10515600" cy="838032"/>
          </a:xfrm>
        </p:spPr>
        <p:txBody>
          <a:bodyPr>
            <a:normAutofit fontScale="90000"/>
          </a:bodyPr>
          <a:lstStyle/>
          <a:p>
            <a:r>
              <a:rPr lang="de-DE" dirty="0" smtClean="0"/>
              <a:t>	  	</a:t>
            </a:r>
            <a:r>
              <a:rPr lang="de-DE" dirty="0" smtClean="0">
                <a:latin typeface="Bookman Old Style" panose="02050604050505020204" pitchFamily="18" charset="0"/>
              </a:rPr>
              <a:t>Unsere Betreuungsangebote</a:t>
            </a:r>
            <a:br>
              <a:rPr lang="de-DE" dirty="0" smtClean="0">
                <a:latin typeface="Bookman Old Style" panose="02050604050505020204" pitchFamily="18" charset="0"/>
              </a:rPr>
            </a:br>
            <a:r>
              <a:rPr lang="de-DE" dirty="0" smtClean="0">
                <a:latin typeface="Bookman Old Style" panose="02050604050505020204" pitchFamily="18" charset="0"/>
              </a:rPr>
              <a:t>		</a:t>
            </a:r>
            <a:r>
              <a:rPr lang="de-DE" sz="3600" dirty="0" smtClean="0">
                <a:latin typeface="Bookman Old Style" panose="02050604050505020204" pitchFamily="18" charset="0"/>
              </a:rPr>
              <a:t>Die Nachmittagsbetreuung</a:t>
            </a:r>
            <a:endParaRPr lang="de-DE" sz="3600" dirty="0"/>
          </a:p>
        </p:txBody>
      </p:sp>
      <p:pic>
        <p:nvPicPr>
          <p:cNvPr id="6" name="Inhaltsplatzhalt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0532" y="365126"/>
            <a:ext cx="834310" cy="863699"/>
          </a:xfrm>
        </p:spPr>
      </p:pic>
      <p:sp>
        <p:nvSpPr>
          <p:cNvPr id="8" name="Textfeld 7"/>
          <p:cNvSpPr txBox="1"/>
          <p:nvPr/>
        </p:nvSpPr>
        <p:spPr>
          <a:xfrm>
            <a:off x="1122947" y="1668379"/>
            <a:ext cx="10230853" cy="4801314"/>
          </a:xfrm>
          <a:prstGeom prst="rect">
            <a:avLst/>
          </a:prstGeom>
          <a:noFill/>
        </p:spPr>
        <p:txBody>
          <a:bodyPr wrap="square" rtlCol="0">
            <a:spAutoFit/>
          </a:bodyPr>
          <a:lstStyle/>
          <a:p>
            <a:pPr marL="3943350" lvl="8" indent="-285750">
              <a:buFont typeface="Wingdings" panose="05000000000000000000" pitchFamily="2" charset="2"/>
              <a:buChar char="ü"/>
            </a:pPr>
            <a:r>
              <a:rPr lang="de-DE" dirty="0" smtClean="0">
                <a:latin typeface="Bookman Old Style" panose="02050604050505020204" pitchFamily="18" charset="0"/>
              </a:rPr>
              <a:t>Unsere </a:t>
            </a:r>
            <a:r>
              <a:rPr lang="de-DE" b="1" dirty="0" smtClean="0">
                <a:latin typeface="Bookman Old Style" panose="02050604050505020204" pitchFamily="18" charset="0"/>
              </a:rPr>
              <a:t>Nachmittagsbetreuung</a:t>
            </a:r>
            <a:r>
              <a:rPr lang="de-DE" dirty="0" smtClean="0">
                <a:latin typeface="Bookman Old Style" panose="02050604050505020204" pitchFamily="18" charset="0"/>
              </a:rPr>
              <a:t> bieten wir montags bis donnerstags im Anschluss an das Mittagessen bis 16:30 </a:t>
            </a:r>
            <a:r>
              <a:rPr lang="de-DE" dirty="0">
                <a:latin typeface="Bookman Old Style" panose="02050604050505020204" pitchFamily="18" charset="0"/>
              </a:rPr>
              <a:t>U</a:t>
            </a:r>
            <a:r>
              <a:rPr lang="de-DE" dirty="0" smtClean="0">
                <a:latin typeface="Bookman Old Style" panose="02050604050505020204" pitchFamily="18" charset="0"/>
              </a:rPr>
              <a:t>hr an. </a:t>
            </a:r>
            <a:br>
              <a:rPr lang="de-DE" dirty="0" smtClean="0">
                <a:latin typeface="Bookman Old Style" panose="02050604050505020204" pitchFamily="18" charset="0"/>
              </a:rPr>
            </a:br>
            <a:endParaRPr lang="de-DE" dirty="0" smtClean="0">
              <a:latin typeface="Bookman Old Style" panose="02050604050505020204" pitchFamily="18" charset="0"/>
            </a:endParaRPr>
          </a:p>
          <a:p>
            <a:pPr marL="4000500" lvl="8" indent="-342900">
              <a:buFont typeface="Wingdings" panose="05000000000000000000" pitchFamily="2" charset="2"/>
              <a:buChar char="ü"/>
            </a:pPr>
            <a:r>
              <a:rPr lang="de-DE" dirty="0" smtClean="0">
                <a:latin typeface="Bookman Old Style" panose="02050604050505020204" pitchFamily="18" charset="0"/>
              </a:rPr>
              <a:t>Es handelt sich um eine </a:t>
            </a:r>
            <a:r>
              <a:rPr lang="de-DE" b="1" dirty="0" smtClean="0">
                <a:latin typeface="Bookman Old Style" panose="02050604050505020204" pitchFamily="18" charset="0"/>
              </a:rPr>
              <a:t>individuell betreute Freiarbeit</a:t>
            </a:r>
            <a:r>
              <a:rPr lang="de-DE" dirty="0" smtClean="0">
                <a:latin typeface="Bookman Old Style" panose="02050604050505020204" pitchFamily="18" charset="0"/>
              </a:rPr>
              <a:t>, die sehr </a:t>
            </a:r>
            <a:r>
              <a:rPr lang="de-DE" b="1" dirty="0" smtClean="0">
                <a:latin typeface="Bookman Old Style" panose="02050604050505020204" pitchFamily="18" charset="0"/>
              </a:rPr>
              <a:t>abwechslungsreich gestaltet </a:t>
            </a:r>
            <a:r>
              <a:rPr lang="de-DE" dirty="0" smtClean="0">
                <a:latin typeface="Bookman Old Style" panose="02050604050505020204" pitchFamily="18" charset="0"/>
              </a:rPr>
              <a:t>ist. Schüler können sich nochmals in das Material vertiefen, Arbeiten vom Vormittag weiterführen, zusammen spielen, lesen, malen und basteln. Natürlich können sie sich auch in der Turnhalle oder im Freien nach Herzenslust austoben.</a:t>
            </a:r>
            <a:br>
              <a:rPr lang="de-DE" dirty="0" smtClean="0">
                <a:latin typeface="Bookman Old Style" panose="02050604050505020204" pitchFamily="18" charset="0"/>
              </a:rPr>
            </a:br>
            <a:endParaRPr lang="de-DE" dirty="0" smtClean="0">
              <a:latin typeface="Bookman Old Style" panose="02050604050505020204" pitchFamily="18" charset="0"/>
            </a:endParaRPr>
          </a:p>
          <a:p>
            <a:pPr marL="4000500" lvl="8" indent="-342900">
              <a:buFont typeface="Wingdings" panose="05000000000000000000" pitchFamily="2" charset="2"/>
              <a:buChar char="ü"/>
            </a:pPr>
            <a:r>
              <a:rPr lang="de-DE" dirty="0" smtClean="0">
                <a:latin typeface="Bookman Old Style" panose="02050604050505020204" pitchFamily="18" charset="0"/>
              </a:rPr>
              <a:t>Die Nachmittagsbetreuung wird halbjährlich für feste Wochentage gebucht. Im Schuljahr 2022/23 fallen im Halbjahr pro gebuchtem Wochentag </a:t>
            </a:r>
            <a:r>
              <a:rPr lang="de-DE" b="1" dirty="0" smtClean="0">
                <a:latin typeface="Bookman Old Style" panose="02050604050505020204" pitchFamily="18" charset="0"/>
              </a:rPr>
              <a:t>Kosten</a:t>
            </a:r>
            <a:r>
              <a:rPr lang="de-DE" dirty="0" smtClean="0">
                <a:latin typeface="Bookman Old Style" panose="02050604050505020204" pitchFamily="18" charset="0"/>
              </a:rPr>
              <a:t> in Höhe von 173,00€ an.</a:t>
            </a:r>
            <a:br>
              <a:rPr lang="de-DE" dirty="0" smtClean="0">
                <a:latin typeface="Bookman Old Style" panose="02050604050505020204" pitchFamily="18" charset="0"/>
              </a:rPr>
            </a:br>
            <a:endParaRPr lang="de-DE" dirty="0" smtClean="0">
              <a:latin typeface="Bookman Old Style" panose="02050604050505020204" pitchFamily="18" charset="0"/>
            </a:endParaRPr>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947" y="1668379"/>
            <a:ext cx="2970749" cy="4867275"/>
          </a:xfrm>
          <a:prstGeom prst="rect">
            <a:avLst/>
          </a:prstGeom>
        </p:spPr>
      </p:pic>
    </p:spTree>
    <p:extLst>
      <p:ext uri="{BB962C8B-B14F-4D97-AF65-F5344CB8AC3E}">
        <p14:creationId xmlns:p14="http://schemas.microsoft.com/office/powerpoint/2010/main" val="35459266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365126"/>
            <a:ext cx="10515600" cy="838032"/>
          </a:xfrm>
        </p:spPr>
        <p:txBody>
          <a:bodyPr>
            <a:normAutofit fontScale="90000"/>
          </a:bodyPr>
          <a:lstStyle/>
          <a:p>
            <a:r>
              <a:rPr lang="de-DE" dirty="0" smtClean="0"/>
              <a:t>	  	</a:t>
            </a:r>
            <a:r>
              <a:rPr lang="de-DE" dirty="0" smtClean="0">
                <a:latin typeface="Bookman Old Style" panose="02050604050505020204" pitchFamily="18" charset="0"/>
              </a:rPr>
              <a:t>Unsere Betreuungsangebote</a:t>
            </a:r>
            <a:br>
              <a:rPr lang="de-DE" dirty="0" smtClean="0">
                <a:latin typeface="Bookman Old Style" panose="02050604050505020204" pitchFamily="18" charset="0"/>
              </a:rPr>
            </a:br>
            <a:r>
              <a:rPr lang="de-DE" dirty="0" smtClean="0">
                <a:latin typeface="Bookman Old Style" panose="02050604050505020204" pitchFamily="18" charset="0"/>
              </a:rPr>
              <a:t>		</a:t>
            </a:r>
            <a:r>
              <a:rPr lang="de-DE" sz="3600" dirty="0" smtClean="0">
                <a:latin typeface="Bookman Old Style" panose="02050604050505020204" pitchFamily="18" charset="0"/>
              </a:rPr>
              <a:t>Die Nachmittagsangebote</a:t>
            </a:r>
            <a:endParaRPr lang="de-DE" sz="3600" dirty="0"/>
          </a:p>
        </p:txBody>
      </p:sp>
      <p:pic>
        <p:nvPicPr>
          <p:cNvPr id="6" name="Inhaltsplatzhalt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0532" y="365126"/>
            <a:ext cx="834310" cy="863699"/>
          </a:xfrm>
        </p:spPr>
      </p:pic>
      <p:sp>
        <p:nvSpPr>
          <p:cNvPr id="8" name="Textfeld 7"/>
          <p:cNvSpPr txBox="1"/>
          <p:nvPr/>
        </p:nvSpPr>
        <p:spPr>
          <a:xfrm>
            <a:off x="1122947" y="1668379"/>
            <a:ext cx="10230853" cy="5078313"/>
          </a:xfrm>
          <a:prstGeom prst="rect">
            <a:avLst/>
          </a:prstGeom>
          <a:noFill/>
        </p:spPr>
        <p:txBody>
          <a:bodyPr wrap="square" rtlCol="0">
            <a:spAutoFit/>
          </a:bodyPr>
          <a:lstStyle/>
          <a:p>
            <a:pPr marL="3943350" lvl="8" indent="-285750">
              <a:buFont typeface="Wingdings" panose="05000000000000000000" pitchFamily="2" charset="2"/>
              <a:buChar char="ü"/>
            </a:pPr>
            <a:endParaRPr lang="de-DE" dirty="0" smtClean="0">
              <a:latin typeface="Bookman Old Style" panose="02050604050505020204" pitchFamily="18" charset="0"/>
            </a:endParaRPr>
          </a:p>
          <a:p>
            <a:pPr marL="3943350" lvl="8" indent="-285750">
              <a:buFont typeface="Wingdings" panose="05000000000000000000" pitchFamily="2" charset="2"/>
              <a:buChar char="ü"/>
            </a:pPr>
            <a:r>
              <a:rPr lang="de-DE" dirty="0" smtClean="0">
                <a:latin typeface="Bookman Old Style" panose="02050604050505020204" pitchFamily="18" charset="0"/>
              </a:rPr>
              <a:t>Die </a:t>
            </a:r>
            <a:r>
              <a:rPr lang="de-DE" b="1" dirty="0" smtClean="0">
                <a:latin typeface="Bookman Old Style" panose="02050604050505020204" pitchFamily="18" charset="0"/>
              </a:rPr>
              <a:t>Nachmittagsangebote</a:t>
            </a:r>
            <a:r>
              <a:rPr lang="de-DE" dirty="0" smtClean="0">
                <a:latin typeface="Bookman Old Style" panose="02050604050505020204" pitchFamily="18" charset="0"/>
              </a:rPr>
              <a:t> unserer Schule umfassen Kurse aller Art: Musik, Kreativität, Sport, Forschen, Sprachen.</a:t>
            </a:r>
            <a:br>
              <a:rPr lang="de-DE" dirty="0" smtClean="0">
                <a:latin typeface="Bookman Old Style" panose="02050604050505020204" pitchFamily="18" charset="0"/>
              </a:rPr>
            </a:br>
            <a:r>
              <a:rPr lang="de-DE" dirty="0" smtClean="0">
                <a:latin typeface="Bookman Old Style" panose="02050604050505020204" pitchFamily="18" charset="0"/>
              </a:rPr>
              <a:t>Ausführliche Informationen finden Sie auf unserer Homepage unter </a:t>
            </a:r>
            <a:r>
              <a:rPr lang="de-DE" dirty="0" smtClean="0">
                <a:latin typeface="Bookman Old Style" panose="02050604050505020204" pitchFamily="18" charset="0"/>
                <a:hlinkClick r:id="rId3"/>
              </a:rPr>
              <a:t>https://www.montessorischule-hohenbrunn.de/unsere-schule/offene-ganztagsschule/nachmittagsangebote/</a:t>
            </a:r>
            <a:r>
              <a:rPr lang="de-DE" dirty="0" smtClean="0">
                <a:latin typeface="Bookman Old Style" panose="02050604050505020204" pitchFamily="18" charset="0"/>
              </a:rPr>
              <a:t>.</a:t>
            </a:r>
          </a:p>
          <a:p>
            <a:pPr lvl="8"/>
            <a:endParaRPr lang="de-DE" dirty="0">
              <a:latin typeface="Bookman Old Style" panose="02050604050505020204" pitchFamily="18" charset="0"/>
            </a:endParaRPr>
          </a:p>
          <a:p>
            <a:pPr marL="4000500" lvl="8" indent="-342900">
              <a:buFont typeface="Wingdings" panose="05000000000000000000" pitchFamily="2" charset="2"/>
              <a:buChar char="ü"/>
            </a:pPr>
            <a:r>
              <a:rPr lang="de-DE" dirty="0" smtClean="0">
                <a:latin typeface="Bookman Old Style" panose="02050604050505020204" pitchFamily="18" charset="0"/>
              </a:rPr>
              <a:t>Die Angebote sind </a:t>
            </a:r>
            <a:r>
              <a:rPr lang="de-DE" b="1" dirty="0" smtClean="0">
                <a:latin typeface="Bookman Old Style" panose="02050604050505020204" pitchFamily="18" charset="0"/>
              </a:rPr>
              <a:t>teilweise kostenpflichtig </a:t>
            </a:r>
            <a:r>
              <a:rPr lang="de-DE" dirty="0" smtClean="0">
                <a:latin typeface="Bookman Old Style" panose="02050604050505020204" pitchFamily="18" charset="0"/>
              </a:rPr>
              <a:t>und variieren im Preis je nach Dauer und Angebot, die Anmeldung erfolgt jeweils für ein Halbjahr. Gern können Sie für einen ersten Eindruck die Kursausschreibung des aktuellen Halbjahres unter </a:t>
            </a:r>
            <a:r>
              <a:rPr lang="de-DE" dirty="0" smtClean="0">
                <a:latin typeface="Bookman Old Style" panose="02050604050505020204" pitchFamily="18" charset="0"/>
                <a:hlinkClick r:id="rId4"/>
              </a:rPr>
              <a:t>mail@montessorischule-hohenbrunn.de</a:t>
            </a:r>
            <a:r>
              <a:rPr lang="de-DE" dirty="0" smtClean="0">
                <a:latin typeface="Bookman Old Style" panose="02050604050505020204" pitchFamily="18" charset="0"/>
              </a:rPr>
              <a:t> anfordern.</a:t>
            </a:r>
            <a:br>
              <a:rPr lang="de-DE" dirty="0" smtClean="0">
                <a:latin typeface="Bookman Old Style" panose="02050604050505020204" pitchFamily="18" charset="0"/>
              </a:rPr>
            </a:br>
            <a:endParaRPr lang="de-DE" dirty="0" smtClean="0">
              <a:latin typeface="Bookman Old Style" panose="02050604050505020204" pitchFamily="18" charset="0"/>
            </a:endParaRPr>
          </a:p>
          <a:p>
            <a:pPr lvl="8"/>
            <a:r>
              <a:rPr lang="de-DE" dirty="0" smtClean="0">
                <a:latin typeface="Bookman Old Style" panose="02050604050505020204" pitchFamily="18" charset="0"/>
              </a:rPr>
              <a:t/>
            </a:r>
            <a:br>
              <a:rPr lang="de-DE" dirty="0" smtClean="0">
                <a:latin typeface="Bookman Old Style" panose="02050604050505020204" pitchFamily="18" charset="0"/>
              </a:rPr>
            </a:br>
            <a:endParaRPr lang="de-DE" dirty="0" smtClean="0">
              <a:latin typeface="Bookman Old Style" panose="02050604050505020204" pitchFamily="18" charset="0"/>
            </a:endParaRPr>
          </a:p>
        </p:txBody>
      </p:sp>
      <p:pic>
        <p:nvPicPr>
          <p:cNvPr id="2" name="Grafik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947" y="1668379"/>
            <a:ext cx="2970749" cy="4867275"/>
          </a:xfrm>
          <a:prstGeom prst="rect">
            <a:avLst/>
          </a:prstGeom>
        </p:spPr>
      </p:pic>
    </p:spTree>
    <p:extLst>
      <p:ext uri="{BB962C8B-B14F-4D97-AF65-F5344CB8AC3E}">
        <p14:creationId xmlns:p14="http://schemas.microsoft.com/office/powerpoint/2010/main" val="14515432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365126"/>
            <a:ext cx="10515600" cy="838032"/>
          </a:xfrm>
        </p:spPr>
        <p:txBody>
          <a:bodyPr/>
          <a:lstStyle/>
          <a:p>
            <a:r>
              <a:rPr lang="de-DE" dirty="0" smtClean="0"/>
              <a:t>	  	</a:t>
            </a:r>
            <a:r>
              <a:rPr lang="de-DE" dirty="0" smtClean="0">
                <a:latin typeface="Bookman Old Style" panose="02050604050505020204" pitchFamily="18" charset="0"/>
              </a:rPr>
              <a:t>Unsere Gebühren</a:t>
            </a:r>
            <a:endParaRPr lang="de-DE" dirty="0"/>
          </a:p>
        </p:txBody>
      </p:sp>
      <p:pic>
        <p:nvPicPr>
          <p:cNvPr id="6" name="Inhaltsplatzhalt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0532" y="365126"/>
            <a:ext cx="834310" cy="863699"/>
          </a:xfrm>
        </p:spPr>
      </p:pic>
      <p:sp>
        <p:nvSpPr>
          <p:cNvPr id="8" name="Textfeld 7"/>
          <p:cNvSpPr txBox="1"/>
          <p:nvPr/>
        </p:nvSpPr>
        <p:spPr>
          <a:xfrm>
            <a:off x="1066799" y="1403683"/>
            <a:ext cx="11012906" cy="5355312"/>
          </a:xfrm>
          <a:prstGeom prst="rect">
            <a:avLst/>
          </a:prstGeom>
          <a:noFill/>
        </p:spPr>
        <p:txBody>
          <a:bodyPr wrap="square" rtlCol="0">
            <a:spAutoFit/>
          </a:bodyPr>
          <a:lstStyle/>
          <a:p>
            <a:pPr marL="4000500" lvl="8" indent="-342900">
              <a:buFont typeface="Wingdings" panose="05000000000000000000" pitchFamily="2" charset="2"/>
              <a:buChar char="ü"/>
            </a:pPr>
            <a:r>
              <a:rPr lang="de-DE" dirty="0" smtClean="0">
                <a:latin typeface="Bookman Old Style" panose="02050604050505020204" pitchFamily="18" charset="0"/>
              </a:rPr>
              <a:t>Zum </a:t>
            </a:r>
            <a:r>
              <a:rPr lang="de-DE" b="1" dirty="0" smtClean="0">
                <a:latin typeface="Bookman Old Style" panose="02050604050505020204" pitchFamily="18" charset="0"/>
              </a:rPr>
              <a:t>Schuljahr 2023/2024 </a:t>
            </a:r>
            <a:r>
              <a:rPr lang="de-DE" dirty="0" smtClean="0">
                <a:latin typeface="Bookman Old Style" panose="02050604050505020204" pitchFamily="18" charset="0"/>
              </a:rPr>
              <a:t>beträgt das </a:t>
            </a:r>
            <a:r>
              <a:rPr lang="de-DE" b="1" dirty="0" smtClean="0">
                <a:latin typeface="Bookman Old Style" panose="02050604050505020204" pitchFamily="18" charset="0"/>
              </a:rPr>
              <a:t>Schulgeld</a:t>
            </a:r>
            <a:r>
              <a:rPr lang="de-DE" dirty="0" smtClean="0">
                <a:latin typeface="Bookman Old Style" panose="02050604050505020204" pitchFamily="18" charset="0"/>
              </a:rPr>
              <a:t>:</a:t>
            </a:r>
          </a:p>
          <a:p>
            <a:pPr marL="3943350" lvl="8" indent="-285750">
              <a:buFont typeface="Bookman Old Style" panose="02050604050505020204" pitchFamily="18" charset="0"/>
              <a:buChar char="►"/>
            </a:pPr>
            <a:r>
              <a:rPr lang="de-DE" dirty="0" smtClean="0">
                <a:latin typeface="Bookman Old Style" panose="02050604050505020204" pitchFamily="18" charset="0"/>
              </a:rPr>
              <a:t>für das erste Kind		monatlich	€ 388,05</a:t>
            </a:r>
          </a:p>
          <a:p>
            <a:pPr marL="3943350" lvl="8" indent="-285750">
              <a:buFont typeface="Bookman Old Style" panose="02050604050505020204" pitchFamily="18" charset="0"/>
              <a:buChar char="►"/>
            </a:pPr>
            <a:r>
              <a:rPr lang="de-DE" dirty="0" smtClean="0">
                <a:latin typeface="Bookman Old Style" panose="02050604050505020204" pitchFamily="18" charset="0"/>
              </a:rPr>
              <a:t>für Geschwisterkinder	monatlich	€ 238,82</a:t>
            </a:r>
          </a:p>
          <a:p>
            <a:pPr marL="3943350" lvl="8" indent="-285750">
              <a:buFont typeface="Bookman Old Style" panose="02050604050505020204" pitchFamily="18" charset="0"/>
              <a:buChar char="►"/>
            </a:pPr>
            <a:r>
              <a:rPr lang="de-DE" dirty="0">
                <a:latin typeface="Bookman Old Style" panose="02050604050505020204" pitchFamily="18" charset="0"/>
              </a:rPr>
              <a:t>f</a:t>
            </a:r>
            <a:r>
              <a:rPr lang="de-DE" dirty="0" smtClean="0">
                <a:latin typeface="Bookman Old Style" panose="02050604050505020204" pitchFamily="18" charset="0"/>
              </a:rPr>
              <a:t>ür das 4. Kind		monatlich	€ 119,41</a:t>
            </a:r>
            <a:br>
              <a:rPr lang="de-DE" dirty="0" smtClean="0">
                <a:latin typeface="Bookman Old Style" panose="02050604050505020204" pitchFamily="18" charset="0"/>
              </a:rPr>
            </a:br>
            <a:endParaRPr lang="de-DE" dirty="0" smtClean="0">
              <a:latin typeface="Bookman Old Style" panose="02050604050505020204" pitchFamily="18" charset="0"/>
            </a:endParaRPr>
          </a:p>
          <a:p>
            <a:pPr marL="4000500" lvl="8" indent="-342900">
              <a:buFont typeface="Wingdings" panose="05000000000000000000" pitchFamily="2" charset="2"/>
              <a:buChar char="ü"/>
            </a:pPr>
            <a:r>
              <a:rPr lang="de-DE" dirty="0">
                <a:latin typeface="Bookman Old Style" panose="02050604050505020204" pitchFamily="18" charset="0"/>
              </a:rPr>
              <a:t>Zum </a:t>
            </a:r>
            <a:r>
              <a:rPr lang="de-DE" dirty="0" smtClean="0">
                <a:latin typeface="Bookman Old Style" panose="02050604050505020204" pitchFamily="18" charset="0"/>
              </a:rPr>
              <a:t>Vertragsbeginn erheben wir ein </a:t>
            </a:r>
            <a:r>
              <a:rPr lang="de-DE" b="1" dirty="0" smtClean="0">
                <a:latin typeface="Bookman Old Style" panose="02050604050505020204" pitchFamily="18" charset="0"/>
              </a:rPr>
              <a:t>einmaliges Schulgeld</a:t>
            </a:r>
            <a:r>
              <a:rPr lang="de-DE" dirty="0" smtClean="0">
                <a:latin typeface="Bookman Old Style" panose="02050604050505020204" pitchFamily="18" charset="0"/>
              </a:rPr>
              <a:t>:</a:t>
            </a:r>
          </a:p>
          <a:p>
            <a:pPr marL="3943350" lvl="8" indent="-285750">
              <a:buFont typeface="Bookman Old Style" panose="02050604050505020204" pitchFamily="18" charset="0"/>
              <a:buChar char="►"/>
            </a:pPr>
            <a:r>
              <a:rPr lang="de-DE" dirty="0" smtClean="0">
                <a:latin typeface="Bookman Old Style" panose="02050604050505020204" pitchFamily="18" charset="0"/>
              </a:rPr>
              <a:t>bei Eintritt zu Beginn der</a:t>
            </a:r>
            <a:br>
              <a:rPr lang="de-DE" dirty="0" smtClean="0">
                <a:latin typeface="Bookman Old Style" panose="02050604050505020204" pitchFamily="18" charset="0"/>
              </a:rPr>
            </a:br>
            <a:r>
              <a:rPr lang="de-DE" dirty="0" smtClean="0">
                <a:latin typeface="Bookman Old Style" panose="02050604050505020204" pitchFamily="18" charset="0"/>
              </a:rPr>
              <a:t>1. Jahrgangsstufe				€ 600,00</a:t>
            </a:r>
          </a:p>
          <a:p>
            <a:pPr marL="3943350" lvl="8" indent="-285750">
              <a:buFont typeface="Bookman Old Style" panose="02050604050505020204" pitchFamily="18" charset="0"/>
              <a:buChar char="►"/>
            </a:pPr>
            <a:r>
              <a:rPr lang="de-DE" dirty="0" smtClean="0">
                <a:latin typeface="Bookman Old Style" panose="02050604050505020204" pitchFamily="18" charset="0"/>
              </a:rPr>
              <a:t>für Quereinsteiger				€1.200,00</a:t>
            </a:r>
          </a:p>
          <a:p>
            <a:pPr lvl="8"/>
            <a:endParaRPr lang="de-DE" dirty="0" smtClean="0">
              <a:latin typeface="Bookman Old Style" panose="02050604050505020204" pitchFamily="18" charset="0"/>
            </a:endParaRPr>
          </a:p>
          <a:p>
            <a:pPr marL="4000500" lvl="8" indent="-342900">
              <a:buFont typeface="Wingdings" panose="05000000000000000000" pitchFamily="2" charset="2"/>
              <a:buChar char="ü"/>
            </a:pPr>
            <a:r>
              <a:rPr lang="de-DE" dirty="0" smtClean="0">
                <a:latin typeface="Bookman Old Style" panose="02050604050505020204" pitchFamily="18" charset="0"/>
              </a:rPr>
              <a:t>Die Kosten für die </a:t>
            </a:r>
            <a:r>
              <a:rPr lang="de-DE" b="1" dirty="0" smtClean="0">
                <a:latin typeface="Bookman Old Style" panose="02050604050505020204" pitchFamily="18" charset="0"/>
              </a:rPr>
              <a:t>solidarische Busbeförderung </a:t>
            </a:r>
            <a:r>
              <a:rPr lang="de-DE" dirty="0" smtClean="0">
                <a:latin typeface="Bookman Old Style" panose="02050604050505020204" pitchFamily="18" charset="0"/>
              </a:rPr>
              <a:t>betragen:</a:t>
            </a:r>
            <a:endParaRPr lang="de-DE" dirty="0">
              <a:latin typeface="Bookman Old Style" panose="02050604050505020204" pitchFamily="18" charset="0"/>
            </a:endParaRPr>
          </a:p>
          <a:p>
            <a:pPr marL="3943350" lvl="8" indent="-285750">
              <a:buFont typeface="Bookman Old Style" panose="02050604050505020204" pitchFamily="18" charset="0"/>
              <a:buChar char="►"/>
            </a:pPr>
            <a:r>
              <a:rPr lang="de-DE" dirty="0" smtClean="0">
                <a:latin typeface="Bookman Old Style" panose="02050604050505020204" pitchFamily="18" charset="0"/>
              </a:rPr>
              <a:t>monatlich </a:t>
            </a:r>
            <a:r>
              <a:rPr lang="de-DE" dirty="0">
                <a:latin typeface="Bookman Old Style" panose="02050604050505020204" pitchFamily="18" charset="0"/>
              </a:rPr>
              <a:t>	</a:t>
            </a:r>
            <a:r>
              <a:rPr lang="de-DE" dirty="0" smtClean="0">
                <a:latin typeface="Bookman Old Style" panose="02050604050505020204" pitchFamily="18" charset="0"/>
              </a:rPr>
              <a:t>				€ 50,00</a:t>
            </a:r>
          </a:p>
          <a:p>
            <a:pPr lvl="8"/>
            <a:endParaRPr lang="de-DE" dirty="0">
              <a:latin typeface="Bookman Old Style" panose="02050604050505020204" pitchFamily="18" charset="0"/>
            </a:endParaRPr>
          </a:p>
          <a:p>
            <a:pPr marL="4000500" lvl="8" indent="-342900">
              <a:buFont typeface="Wingdings" panose="05000000000000000000" pitchFamily="2" charset="2"/>
              <a:buChar char="ü"/>
            </a:pPr>
            <a:r>
              <a:rPr lang="de-DE" dirty="0">
                <a:latin typeface="Bookman Old Style" panose="02050604050505020204" pitchFamily="18" charset="0"/>
              </a:rPr>
              <a:t>Die Kosten für </a:t>
            </a:r>
            <a:r>
              <a:rPr lang="de-DE" dirty="0" smtClean="0">
                <a:latin typeface="Bookman Old Style" panose="02050604050505020204" pitchFamily="18" charset="0"/>
              </a:rPr>
              <a:t>den </a:t>
            </a:r>
            <a:r>
              <a:rPr lang="de-DE" b="1" dirty="0" smtClean="0">
                <a:latin typeface="Bookman Old Style" panose="02050604050505020204" pitchFamily="18" charset="0"/>
              </a:rPr>
              <a:t>Bildungsgutschein</a:t>
            </a:r>
            <a:r>
              <a:rPr lang="de-DE" dirty="0" smtClean="0">
                <a:latin typeface="Bookman Old Style" panose="02050604050505020204" pitchFamily="18" charset="0"/>
              </a:rPr>
              <a:t> betragen:</a:t>
            </a:r>
            <a:endParaRPr lang="de-DE" dirty="0">
              <a:latin typeface="Bookman Old Style" panose="02050604050505020204" pitchFamily="18" charset="0"/>
            </a:endParaRPr>
          </a:p>
          <a:p>
            <a:pPr marL="3943350" lvl="8" indent="-285750">
              <a:buFont typeface="Bookman Old Style" panose="02050604050505020204" pitchFamily="18" charset="0"/>
              <a:buChar char="►"/>
            </a:pPr>
            <a:r>
              <a:rPr lang="de-DE" dirty="0">
                <a:latin typeface="Bookman Old Style" panose="02050604050505020204" pitchFamily="18" charset="0"/>
              </a:rPr>
              <a:t>j</a:t>
            </a:r>
            <a:r>
              <a:rPr lang="de-DE" dirty="0" smtClean="0">
                <a:latin typeface="Bookman Old Style" panose="02050604050505020204" pitchFamily="18" charset="0"/>
              </a:rPr>
              <a:t>ährlich pro Familie				€ 15,00</a:t>
            </a:r>
            <a:r>
              <a:rPr lang="de-DE" dirty="0">
                <a:latin typeface="Bookman Old Style" panose="02050604050505020204" pitchFamily="18" charset="0"/>
              </a:rPr>
              <a:t>	</a:t>
            </a:r>
            <a:r>
              <a:rPr lang="de-DE" dirty="0" smtClean="0">
                <a:latin typeface="Bookman Old Style" panose="02050604050505020204" pitchFamily="18" charset="0"/>
              </a:rPr>
              <a:t/>
            </a:r>
            <a:br>
              <a:rPr lang="de-DE" dirty="0" smtClean="0">
                <a:latin typeface="Bookman Old Style" panose="02050604050505020204" pitchFamily="18" charset="0"/>
              </a:rPr>
            </a:br>
            <a:endParaRPr lang="de-DE" dirty="0">
              <a:latin typeface="Bookman Old Style" panose="02050604050505020204" pitchFamily="18" charset="0"/>
            </a:endParaRPr>
          </a:p>
          <a:p>
            <a:pPr marL="4000500" lvl="8" indent="-342900">
              <a:buFont typeface="Wingdings" panose="05000000000000000000" pitchFamily="2" charset="2"/>
              <a:buChar char="ü"/>
            </a:pPr>
            <a:r>
              <a:rPr lang="de-DE" dirty="0" smtClean="0">
                <a:latin typeface="Bookman Old Style" panose="02050604050505020204" pitchFamily="18" charset="0"/>
              </a:rPr>
              <a:t>Optional kommen Kosten für Betreuung, Mittagessen und Kurse dazu</a:t>
            </a:r>
            <a:r>
              <a:rPr lang="de-DE" dirty="0">
                <a:latin typeface="Bookman Old Style" panose="02050604050505020204" pitchFamily="18" charset="0"/>
              </a:rPr>
              <a:t/>
            </a:r>
            <a:br>
              <a:rPr lang="de-DE" dirty="0">
                <a:latin typeface="Bookman Old Style" panose="02050604050505020204" pitchFamily="18" charset="0"/>
              </a:rPr>
            </a:br>
            <a:r>
              <a:rPr lang="de-DE" dirty="0">
                <a:latin typeface="Bookman Old Style" panose="02050604050505020204" pitchFamily="18" charset="0"/>
              </a:rPr>
              <a:t>					</a:t>
            </a:r>
          </a:p>
        </p:txBody>
      </p:sp>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19987" r="18850"/>
          <a:stretch/>
        </p:blipFill>
        <p:spPr>
          <a:xfrm>
            <a:off x="513428" y="1588167"/>
            <a:ext cx="3743951" cy="4590942"/>
          </a:xfrm>
          <a:prstGeom prst="rect">
            <a:avLst/>
          </a:prstGeom>
        </p:spPr>
      </p:pic>
    </p:spTree>
    <p:extLst>
      <p:ext uri="{BB962C8B-B14F-4D97-AF65-F5344CB8AC3E}">
        <p14:creationId xmlns:p14="http://schemas.microsoft.com/office/powerpoint/2010/main" val="6648842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365126"/>
            <a:ext cx="10515600" cy="838032"/>
          </a:xfrm>
        </p:spPr>
        <p:txBody>
          <a:bodyPr>
            <a:normAutofit fontScale="90000"/>
          </a:bodyPr>
          <a:lstStyle/>
          <a:p>
            <a:r>
              <a:rPr lang="de-DE" dirty="0" smtClean="0"/>
              <a:t>	  	</a:t>
            </a:r>
            <a:r>
              <a:rPr lang="de-DE" dirty="0" smtClean="0">
                <a:latin typeface="Bookman Old Style" panose="02050604050505020204" pitchFamily="18" charset="0"/>
              </a:rPr>
              <a:t>Unser Anmeldeverfahren </a:t>
            </a:r>
            <a:r>
              <a:rPr lang="de-DE" dirty="0">
                <a:latin typeface="Bookman Old Style" panose="02050604050505020204" pitchFamily="18" charset="0"/>
              </a:rPr>
              <a:t/>
            </a:r>
            <a:br>
              <a:rPr lang="de-DE" dirty="0">
                <a:latin typeface="Bookman Old Style" panose="02050604050505020204" pitchFamily="18" charset="0"/>
              </a:rPr>
            </a:br>
            <a:r>
              <a:rPr lang="de-DE" dirty="0" smtClean="0">
                <a:latin typeface="Bookman Old Style" panose="02050604050505020204" pitchFamily="18" charset="0"/>
              </a:rPr>
              <a:t>		</a:t>
            </a:r>
            <a:r>
              <a:rPr lang="de-DE" sz="3600" dirty="0" smtClean="0">
                <a:latin typeface="Bookman Old Style" panose="02050604050505020204" pitchFamily="18" charset="0"/>
              </a:rPr>
              <a:t>für die 1. Klasse</a:t>
            </a:r>
            <a:endParaRPr lang="de-DE" sz="3600" dirty="0"/>
          </a:p>
        </p:txBody>
      </p:sp>
      <p:pic>
        <p:nvPicPr>
          <p:cNvPr id="6" name="Inhaltsplatzhalt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0532" y="365126"/>
            <a:ext cx="834310" cy="863699"/>
          </a:xfrm>
        </p:spPr>
      </p:pic>
      <p:sp>
        <p:nvSpPr>
          <p:cNvPr id="8" name="Textfeld 7"/>
          <p:cNvSpPr txBox="1"/>
          <p:nvPr/>
        </p:nvSpPr>
        <p:spPr>
          <a:xfrm>
            <a:off x="1122947" y="1668379"/>
            <a:ext cx="10230853" cy="646331"/>
          </a:xfrm>
          <a:prstGeom prst="rect">
            <a:avLst/>
          </a:prstGeom>
          <a:noFill/>
        </p:spPr>
        <p:txBody>
          <a:bodyPr wrap="square" rtlCol="0">
            <a:spAutoFit/>
          </a:bodyPr>
          <a:lstStyle/>
          <a:p>
            <a:pPr lvl="8"/>
            <a:r>
              <a:rPr lang="de-DE" dirty="0" smtClean="0">
                <a:latin typeface="Bookman Old Style" panose="02050604050505020204" pitchFamily="18" charset="0"/>
              </a:rPr>
              <a:t/>
            </a:r>
            <a:br>
              <a:rPr lang="de-DE" dirty="0" smtClean="0">
                <a:latin typeface="Bookman Old Style" panose="02050604050505020204" pitchFamily="18" charset="0"/>
              </a:rPr>
            </a:br>
            <a:endParaRPr lang="de-DE" dirty="0" smtClean="0">
              <a:latin typeface="Bookman Old Style" panose="02050604050505020204" pitchFamily="18" charset="0"/>
            </a:endParaRPr>
          </a:p>
        </p:txBody>
      </p:sp>
      <p:sp>
        <p:nvSpPr>
          <p:cNvPr id="11" name="Textfeld 10"/>
          <p:cNvSpPr txBox="1"/>
          <p:nvPr/>
        </p:nvSpPr>
        <p:spPr>
          <a:xfrm>
            <a:off x="770020" y="5542547"/>
            <a:ext cx="10583779" cy="923330"/>
          </a:xfrm>
          <a:prstGeom prst="rect">
            <a:avLst/>
          </a:prstGeom>
          <a:solidFill>
            <a:schemeClr val="bg2">
              <a:lumMod val="90000"/>
            </a:schemeClr>
          </a:solidFill>
        </p:spPr>
        <p:txBody>
          <a:bodyPr wrap="square" rtlCol="0">
            <a:spAutoFit/>
          </a:bodyPr>
          <a:lstStyle/>
          <a:p>
            <a:pPr marL="285750" indent="-285750">
              <a:buFont typeface="Wingdings" panose="05000000000000000000" pitchFamily="2" charset="2"/>
              <a:buChar char="ü"/>
            </a:pPr>
            <a:r>
              <a:rPr lang="de-DE" dirty="0" smtClean="0">
                <a:latin typeface="Bookman Old Style" panose="02050604050505020204" pitchFamily="18" charset="0"/>
              </a:rPr>
              <a:t>Weitere Informationen zum Aufnahmeverfahren sowie die Anmeldeunterlagen erhalten </a:t>
            </a:r>
            <a:r>
              <a:rPr lang="de-DE" dirty="0">
                <a:latin typeface="Bookman Old Style" panose="02050604050505020204" pitchFamily="18" charset="0"/>
              </a:rPr>
              <a:t>Sie unter </a:t>
            </a:r>
            <a:r>
              <a:rPr lang="de-DE" dirty="0">
                <a:latin typeface="Bookman Old Style" panose="02050604050505020204" pitchFamily="18" charset="0"/>
                <a:hlinkClick r:id="rId3"/>
              </a:rPr>
              <a:t>https://</a:t>
            </a:r>
            <a:r>
              <a:rPr lang="de-DE" dirty="0" smtClean="0">
                <a:latin typeface="Bookman Old Style" panose="02050604050505020204" pitchFamily="18" charset="0"/>
                <a:hlinkClick r:id="rId3"/>
              </a:rPr>
              <a:t>www.montessorischule-hohenbrunn.de/anmeldungen/das-aufnahmeverfahren/</a:t>
            </a:r>
            <a:r>
              <a:rPr lang="de-DE" dirty="0">
                <a:latin typeface="Bookman Old Style" panose="02050604050505020204" pitchFamily="18" charset="0"/>
              </a:rPr>
              <a:t> </a:t>
            </a:r>
            <a:r>
              <a:rPr lang="de-DE" dirty="0" smtClean="0">
                <a:latin typeface="Bookman Old Style" panose="02050604050505020204" pitchFamily="18" charset="0"/>
              </a:rPr>
              <a:t>oder lassen Sie sich unsere umfangreiche Infomappe zusenden.</a:t>
            </a:r>
            <a:endParaRPr lang="de-DE" dirty="0">
              <a:latin typeface="Bookman Old Style" panose="02050604050505020204" pitchFamily="18" charset="0"/>
            </a:endParaRPr>
          </a:p>
        </p:txBody>
      </p:sp>
      <p:pic>
        <p:nvPicPr>
          <p:cNvPr id="5" name="Grafik 4"/>
          <p:cNvPicPr>
            <a:picLocks noChangeAspect="1"/>
          </p:cNvPicPr>
          <p:nvPr/>
        </p:nvPicPr>
        <p:blipFill>
          <a:blip r:embed="rId4"/>
          <a:stretch>
            <a:fillRect/>
          </a:stretch>
        </p:blipFill>
        <p:spPr>
          <a:xfrm>
            <a:off x="1844842" y="1412868"/>
            <a:ext cx="8465485" cy="4014797"/>
          </a:xfrm>
          <a:prstGeom prst="rect">
            <a:avLst/>
          </a:prstGeom>
        </p:spPr>
      </p:pic>
    </p:spTree>
    <p:extLst>
      <p:ext uri="{BB962C8B-B14F-4D97-AF65-F5344CB8AC3E}">
        <p14:creationId xmlns:p14="http://schemas.microsoft.com/office/powerpoint/2010/main" val="23932628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365126"/>
            <a:ext cx="10515600" cy="838032"/>
          </a:xfrm>
        </p:spPr>
        <p:txBody>
          <a:bodyPr>
            <a:normAutofit fontScale="90000"/>
          </a:bodyPr>
          <a:lstStyle/>
          <a:p>
            <a:r>
              <a:rPr lang="de-DE" dirty="0" smtClean="0"/>
              <a:t>	  	</a:t>
            </a:r>
            <a:r>
              <a:rPr lang="de-DE" dirty="0" smtClean="0">
                <a:latin typeface="Bookman Old Style" panose="02050604050505020204" pitchFamily="18" charset="0"/>
              </a:rPr>
              <a:t>Unser Anmeldeverfahren </a:t>
            </a:r>
            <a:br>
              <a:rPr lang="de-DE" dirty="0" smtClean="0">
                <a:latin typeface="Bookman Old Style" panose="02050604050505020204" pitchFamily="18" charset="0"/>
              </a:rPr>
            </a:br>
            <a:r>
              <a:rPr lang="de-DE" dirty="0" smtClean="0">
                <a:latin typeface="Bookman Old Style" panose="02050604050505020204" pitchFamily="18" charset="0"/>
              </a:rPr>
              <a:t>		</a:t>
            </a:r>
            <a:r>
              <a:rPr lang="de-DE" sz="3600" dirty="0" smtClean="0">
                <a:latin typeface="Bookman Old Style" panose="02050604050505020204" pitchFamily="18" charset="0"/>
              </a:rPr>
              <a:t>im Quereinstieg</a:t>
            </a:r>
            <a:endParaRPr lang="de-DE" sz="3600" dirty="0"/>
          </a:p>
        </p:txBody>
      </p:sp>
      <p:pic>
        <p:nvPicPr>
          <p:cNvPr id="6" name="Inhaltsplatzhalt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10532" y="365126"/>
            <a:ext cx="834310" cy="863699"/>
          </a:xfrm>
        </p:spPr>
      </p:pic>
      <p:sp>
        <p:nvSpPr>
          <p:cNvPr id="8" name="Textfeld 7"/>
          <p:cNvSpPr txBox="1"/>
          <p:nvPr/>
        </p:nvSpPr>
        <p:spPr>
          <a:xfrm>
            <a:off x="1122947" y="1500428"/>
            <a:ext cx="10230853" cy="4801314"/>
          </a:xfrm>
          <a:prstGeom prst="rect">
            <a:avLst/>
          </a:prstGeom>
          <a:noFill/>
        </p:spPr>
        <p:txBody>
          <a:bodyPr wrap="square" rtlCol="0">
            <a:spAutoFit/>
          </a:bodyPr>
          <a:lstStyle/>
          <a:p>
            <a:pPr lvl="8"/>
            <a:endParaRPr lang="de-DE" dirty="0" smtClean="0">
              <a:latin typeface="Bookman Old Style" panose="02050604050505020204" pitchFamily="18" charset="0"/>
            </a:endParaRPr>
          </a:p>
          <a:p>
            <a:pPr marL="4000500" lvl="8" indent="-342900">
              <a:buFont typeface="Wingdings" panose="05000000000000000000" pitchFamily="2" charset="2"/>
              <a:buChar char="ü"/>
            </a:pPr>
            <a:r>
              <a:rPr lang="de-DE" dirty="0" smtClean="0">
                <a:latin typeface="Bookman Old Style" panose="02050604050505020204" pitchFamily="18" charset="0"/>
              </a:rPr>
              <a:t>Sie können Ihr Kind gern jederzeit für den Quereinstieg in den Klassen 1 bis 4 bei uns anmelden. Aktuell haben wir leider keine freien Plätze. In den Klassen 5 bis 10 ist die Warteliste geschlossen und wir nehmen aktuell keine Anmeldungen entgegen.</a:t>
            </a:r>
            <a:br>
              <a:rPr lang="de-DE" dirty="0" smtClean="0">
                <a:latin typeface="Bookman Old Style" panose="02050604050505020204" pitchFamily="18" charset="0"/>
              </a:rPr>
            </a:br>
            <a:endParaRPr lang="de-DE" dirty="0" smtClean="0">
              <a:latin typeface="Bookman Old Style" panose="02050604050505020204" pitchFamily="18" charset="0"/>
            </a:endParaRPr>
          </a:p>
          <a:p>
            <a:pPr marL="4000500" lvl="8" indent="-342900">
              <a:buFont typeface="Wingdings" panose="05000000000000000000" pitchFamily="2" charset="2"/>
              <a:buChar char="ü"/>
            </a:pPr>
            <a:r>
              <a:rPr lang="de-DE" dirty="0" smtClean="0">
                <a:latin typeface="Bookman Old Style" panose="02050604050505020204" pitchFamily="18" charset="0"/>
              </a:rPr>
              <a:t>Setzen Sie Ihr Kind auf unsere Warteliste und wir informieren Sie, sobald ein passender Platz frei wird.</a:t>
            </a:r>
            <a:br>
              <a:rPr lang="de-DE" dirty="0" smtClean="0">
                <a:latin typeface="Bookman Old Style" panose="02050604050505020204" pitchFamily="18" charset="0"/>
              </a:rPr>
            </a:br>
            <a:endParaRPr lang="de-DE" dirty="0" smtClean="0">
              <a:latin typeface="Bookman Old Style" panose="02050604050505020204" pitchFamily="18" charset="0"/>
            </a:endParaRPr>
          </a:p>
          <a:p>
            <a:pPr marL="4000500" lvl="8" indent="-342900">
              <a:buFont typeface="Wingdings" panose="05000000000000000000" pitchFamily="2" charset="2"/>
              <a:buChar char="ü"/>
            </a:pPr>
            <a:r>
              <a:rPr lang="de-DE" dirty="0" smtClean="0">
                <a:latin typeface="Bookman Old Style" panose="02050604050505020204" pitchFamily="18" charset="0"/>
              </a:rPr>
              <a:t>Alle Informationen und Unterlagen zum Quereinstieg finden Sie auf unserer </a:t>
            </a:r>
            <a:r>
              <a:rPr lang="de-DE" dirty="0">
                <a:latin typeface="Bookman Old Style" panose="02050604050505020204" pitchFamily="18" charset="0"/>
              </a:rPr>
              <a:t>Homepage unter </a:t>
            </a:r>
            <a:r>
              <a:rPr lang="de-DE" dirty="0">
                <a:latin typeface="Bookman Old Style" panose="02050604050505020204" pitchFamily="18" charset="0"/>
                <a:hlinkClick r:id="rId3"/>
              </a:rPr>
              <a:t>https://www.montessorischule-hohenbrunn.de/anmeldungen/ueber-die-anmeldung</a:t>
            </a:r>
            <a:r>
              <a:rPr lang="de-DE" dirty="0" smtClean="0">
                <a:latin typeface="Bookman Old Style" panose="02050604050505020204" pitchFamily="18" charset="0"/>
                <a:hlinkClick r:id="rId3"/>
              </a:rPr>
              <a:t>/</a:t>
            </a:r>
            <a:r>
              <a:rPr lang="de-DE" dirty="0" smtClean="0">
                <a:latin typeface="Bookman Old Style" panose="02050604050505020204" pitchFamily="18" charset="0"/>
              </a:rPr>
              <a:t> im blauen Balken auf der rechten Seite.</a:t>
            </a:r>
            <a:br>
              <a:rPr lang="de-DE" dirty="0" smtClean="0">
                <a:latin typeface="Bookman Old Style" panose="02050604050505020204" pitchFamily="18" charset="0"/>
              </a:rPr>
            </a:br>
            <a:endParaRPr lang="de-DE" dirty="0" smtClean="0">
              <a:latin typeface="Bookman Old Style" panose="02050604050505020204" pitchFamily="18" charset="0"/>
            </a:endParaRPr>
          </a:p>
        </p:txBody>
      </p:sp>
      <p:pic>
        <p:nvPicPr>
          <p:cNvPr id="2" name="Grafik 1"/>
          <p:cNvPicPr>
            <a:picLocks noChangeAspect="1"/>
          </p:cNvPicPr>
          <p:nvPr/>
        </p:nvPicPr>
        <p:blipFill>
          <a:blip r:embed="rId4"/>
          <a:stretch>
            <a:fillRect/>
          </a:stretch>
        </p:blipFill>
        <p:spPr>
          <a:xfrm>
            <a:off x="436646" y="1863460"/>
            <a:ext cx="4241927" cy="3835317"/>
          </a:xfrm>
          <a:prstGeom prst="rect">
            <a:avLst/>
          </a:prstGeom>
        </p:spPr>
      </p:pic>
      <p:sp>
        <p:nvSpPr>
          <p:cNvPr id="3" name="Pfeil nach rechts 2"/>
          <p:cNvSpPr/>
          <p:nvPr/>
        </p:nvSpPr>
        <p:spPr>
          <a:xfrm>
            <a:off x="2767263" y="5173579"/>
            <a:ext cx="834190" cy="465118"/>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3152677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228</Words>
  <Application>Microsoft Office PowerPoint</Application>
  <PresentationFormat>Breitbild</PresentationFormat>
  <Paragraphs>56</Paragraphs>
  <Slides>9</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9</vt:i4>
      </vt:variant>
    </vt:vector>
  </HeadingPairs>
  <TitlesOfParts>
    <vt:vector size="15" baseType="lpstr">
      <vt:lpstr>Arial</vt:lpstr>
      <vt:lpstr>Bookman Old Style</vt:lpstr>
      <vt:lpstr>Calibri</vt:lpstr>
      <vt:lpstr>Calibri Light</vt:lpstr>
      <vt:lpstr>Wingdings</vt:lpstr>
      <vt:lpstr>Office</vt:lpstr>
      <vt:lpstr>   Montessorischule Hohenbrunn</vt:lpstr>
      <vt:lpstr>    Unsere 6 Buslinien</vt:lpstr>
      <vt:lpstr>       Unser Mittagessen    </vt:lpstr>
      <vt:lpstr>    Unsere Betreuungsangebote   Die Vormittagsbetreuung</vt:lpstr>
      <vt:lpstr>    Unsere Betreuungsangebote   Die Nachmittagsbetreuung</vt:lpstr>
      <vt:lpstr>    Unsere Betreuungsangebote   Die Nachmittagsangebote</vt:lpstr>
      <vt:lpstr>    Unsere Gebühren</vt:lpstr>
      <vt:lpstr>    Unser Anmeldeverfahren    für die 1. Klasse</vt:lpstr>
      <vt:lpstr>    Unser Anmeldeverfahren    im Quereinstieg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Brigitte Winter</dc:creator>
  <cp:lastModifiedBy>Bettina Miklos-Paulwitz</cp:lastModifiedBy>
  <cp:revision>50</cp:revision>
  <dcterms:created xsi:type="dcterms:W3CDTF">2020-11-24T08:05:11Z</dcterms:created>
  <dcterms:modified xsi:type="dcterms:W3CDTF">2022-11-16T20:12:08Z</dcterms:modified>
</cp:coreProperties>
</file>